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488" r:id="rId3"/>
    <p:sldId id="467" r:id="rId4"/>
    <p:sldId id="479" r:id="rId5"/>
    <p:sldId id="466" r:id="rId6"/>
    <p:sldId id="282" r:id="rId7"/>
    <p:sldId id="283" r:id="rId8"/>
    <p:sldId id="484" r:id="rId9"/>
    <p:sldId id="285" r:id="rId10"/>
    <p:sldId id="286" r:id="rId11"/>
    <p:sldId id="284" r:id="rId12"/>
    <p:sldId id="287" r:id="rId13"/>
    <p:sldId id="263" r:id="rId14"/>
    <p:sldId id="264" r:id="rId15"/>
    <p:sldId id="478" r:id="rId16"/>
    <p:sldId id="258" r:id="rId17"/>
    <p:sldId id="472" r:id="rId18"/>
    <p:sldId id="257" r:id="rId19"/>
    <p:sldId id="487" r:id="rId20"/>
    <p:sldId id="480" r:id="rId21"/>
    <p:sldId id="481" r:id="rId22"/>
    <p:sldId id="470" r:id="rId23"/>
    <p:sldId id="474" r:id="rId24"/>
    <p:sldId id="489" r:id="rId25"/>
    <p:sldId id="256" r:id="rId26"/>
    <p:sldId id="266" r:id="rId27"/>
    <p:sldId id="288" r:id="rId28"/>
    <p:sldId id="261" r:id="rId29"/>
    <p:sldId id="265" r:id="rId30"/>
    <p:sldId id="477" r:id="rId31"/>
    <p:sldId id="465" r:id="rId3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onimo" initials="xxx" lastIdx="12" clrIdx="0">
    <p:extLst>
      <p:ext uri="{19B8F6BF-5375-455C-9EA6-DF929625EA0E}">
        <p15:presenceInfo xmlns:p15="http://schemas.microsoft.com/office/powerpoint/2012/main" userId="Anonimo" providerId="None"/>
      </p:ext>
    </p:extLst>
  </p:cmAuthor>
  <p:cmAuthor id="2" name="JUAN CARLOS SANCHEZ OLMOS" initials="JCSO" lastIdx="2" clrIdx="1">
    <p:extLst>
      <p:ext uri="{19B8F6BF-5375-455C-9EA6-DF929625EA0E}">
        <p15:presenceInfo xmlns:p15="http://schemas.microsoft.com/office/powerpoint/2012/main" userId="S::olmos1965@comunidad.unam.mx::eff4a529-85e9-4df9-bdbe-f64af3a32cb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C30"/>
    <a:srgbClr val="B9D553"/>
    <a:srgbClr val="C6DA4E"/>
    <a:srgbClr val="D9E543"/>
    <a:srgbClr val="EFE38B"/>
    <a:srgbClr val="F7F183"/>
    <a:srgbClr val="EFFB7F"/>
    <a:srgbClr val="F2F088"/>
    <a:srgbClr val="E1D397"/>
    <a:srgbClr val="EEE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23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2.bin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2809469749145624"/>
          <c:y val="0.14239139985484703"/>
          <c:w val="0.75307821542141795"/>
          <c:h val="0.55221616301340659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'Grafica 1'!$C$3</c:f>
              <c:strCache>
                <c:ptCount val="1"/>
                <c:pt idx="0">
                  <c:v>No Individuos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8C2B-4D2B-B06D-3AE5D41E99AE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C2B-4D2B-B06D-3AE5D41E99AE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8C2B-4D2B-B06D-3AE5D41E99AE}"/>
              </c:ext>
            </c:extLst>
          </c:dPt>
          <c:dPt>
            <c:idx val="3"/>
            <c:invertIfNegative val="0"/>
            <c:bubble3D val="0"/>
            <c:spPr>
              <a:noFill/>
              <a:ln w="1905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8C2B-4D2B-B06D-3AE5D41E99AE}"/>
              </c:ext>
            </c:extLst>
          </c:dPt>
          <c:dPt>
            <c:idx val="4"/>
            <c:invertIfNegative val="0"/>
            <c:bubble3D val="0"/>
            <c:spPr>
              <a:noFill/>
              <a:ln w="19050">
                <a:solidFill>
                  <a:sysClr val="windowText" lastClr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9-8C2B-4D2B-B06D-3AE5D41E99AE}"/>
              </c:ext>
            </c:extLst>
          </c:dPt>
          <c:dPt>
            <c:idx val="5"/>
            <c:invertIfNegative val="0"/>
            <c:bubble3D val="0"/>
            <c:spPr>
              <a:noFill/>
              <a:ln w="19050">
                <a:solidFill>
                  <a:sysClr val="windowText" lastClr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C2B-4D2B-B06D-3AE5D41E99AE}"/>
              </c:ext>
            </c:extLst>
          </c:dPt>
          <c:dPt>
            <c:idx val="6"/>
            <c:invertIfNegative val="0"/>
            <c:bubble3D val="0"/>
            <c:spPr>
              <a:noFill/>
              <a:ln w="19050">
                <a:solidFill>
                  <a:sysClr val="windowText" lastClr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C2B-4D2B-B06D-3AE5D41E99AE}"/>
              </c:ext>
            </c:extLst>
          </c:dPt>
          <c:dPt>
            <c:idx val="7"/>
            <c:invertIfNegative val="0"/>
            <c:bubble3D val="0"/>
            <c:spPr>
              <a:noFill/>
              <a:ln w="19050">
                <a:solidFill>
                  <a:sysClr val="windowText" lastClr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F-8C2B-4D2B-B06D-3AE5D41E99AE}"/>
              </c:ext>
            </c:extLst>
          </c:dPt>
          <c:dPt>
            <c:idx val="8"/>
            <c:invertIfNegative val="0"/>
            <c:bubble3D val="0"/>
            <c:spPr>
              <a:noFill/>
              <a:ln w="19050">
                <a:solidFill>
                  <a:sysClr val="windowText" lastClr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11-8C2B-4D2B-B06D-3AE5D41E99AE}"/>
              </c:ext>
            </c:extLst>
          </c:dPt>
          <c:dPt>
            <c:idx val="9"/>
            <c:invertIfNegative val="0"/>
            <c:bubble3D val="0"/>
            <c:spPr>
              <a:noFill/>
              <a:ln w="19050">
                <a:solidFill>
                  <a:sysClr val="windowText" lastClr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13-8C2B-4D2B-B06D-3AE5D41E99AE}"/>
              </c:ext>
            </c:extLst>
          </c:dPt>
          <c:dPt>
            <c:idx val="10"/>
            <c:invertIfNegative val="0"/>
            <c:bubble3D val="0"/>
            <c:spPr>
              <a:noFill/>
              <a:ln w="19050">
                <a:solidFill>
                  <a:sysClr val="windowText" lastClr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15-8C2B-4D2B-B06D-3AE5D41E99AE}"/>
              </c:ext>
            </c:extLst>
          </c:dPt>
          <c:dPt>
            <c:idx val="11"/>
            <c:invertIfNegative val="0"/>
            <c:bubble3D val="0"/>
            <c:spPr>
              <a:noFill/>
              <a:ln w="19050">
                <a:solidFill>
                  <a:sysClr val="windowText" lastClr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17-8C2B-4D2B-B06D-3AE5D41E99AE}"/>
              </c:ext>
            </c:extLst>
          </c:dPt>
          <c:dLbls>
            <c:dLbl>
              <c:idx val="0"/>
              <c:layout>
                <c:manualLayout>
                  <c:x val="0"/>
                  <c:y val="5.4054054054054092E-2"/>
                </c:manualLayout>
              </c:layout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C2B-4D2B-B06D-3AE5D41E99AE}"/>
                </c:ext>
              </c:extLst>
            </c:dLbl>
            <c:dLbl>
              <c:idx val="1"/>
              <c:layout>
                <c:manualLayout>
                  <c:x val="0"/>
                  <c:y val="5.0675675675675665E-2"/>
                </c:manualLayout>
              </c:layout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C2B-4D2B-B06D-3AE5D41E99AE}"/>
                </c:ext>
              </c:extLst>
            </c:dLbl>
            <c:dLbl>
              <c:idx val="2"/>
              <c:layout>
                <c:manualLayout>
                  <c:x val="0"/>
                  <c:y val="5.0675675675675665E-2"/>
                </c:manualLayout>
              </c:layout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C2B-4D2B-B06D-3AE5D41E99AE}"/>
                </c:ext>
              </c:extLst>
            </c:dLbl>
            <c:dLbl>
              <c:idx val="3"/>
              <c:layout>
                <c:manualLayout>
                  <c:x val="0"/>
                  <c:y val="5.4054054054054092E-2"/>
                </c:manualLayout>
              </c:layout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C2B-4D2B-B06D-3AE5D41E99AE}"/>
                </c:ext>
              </c:extLst>
            </c:dLbl>
            <c:dLbl>
              <c:idx val="4"/>
              <c:layout>
                <c:manualLayout>
                  <c:x val="0"/>
                  <c:y val="5.743243243243535E-2"/>
                </c:manualLayout>
              </c:layout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C2B-4D2B-B06D-3AE5D41E99AE}"/>
                </c:ext>
              </c:extLst>
            </c:dLbl>
            <c:dLbl>
              <c:idx val="5"/>
              <c:layout>
                <c:manualLayout>
                  <c:x val="0"/>
                  <c:y val="5.0675675675675665E-2"/>
                </c:manualLayout>
              </c:layout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C2B-4D2B-B06D-3AE5D41E99AE}"/>
                </c:ext>
              </c:extLst>
            </c:dLbl>
            <c:dLbl>
              <c:idx val="6"/>
              <c:layout>
                <c:manualLayout>
                  <c:x val="0"/>
                  <c:y val="5.0675675675675665E-2"/>
                </c:manualLayout>
              </c:layout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8C2B-4D2B-B06D-3AE5D41E99AE}"/>
                </c:ext>
              </c:extLst>
            </c:dLbl>
            <c:dLbl>
              <c:idx val="7"/>
              <c:layout>
                <c:manualLayout>
                  <c:x val="4.3738026459104124E-3"/>
                  <c:y val="5.4054054054054092E-2"/>
                </c:manualLayout>
              </c:layout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8C2B-4D2B-B06D-3AE5D41E99AE}"/>
                </c:ext>
              </c:extLst>
            </c:dLbl>
            <c:dLbl>
              <c:idx val="8"/>
              <c:layout>
                <c:manualLayout>
                  <c:x val="8.0188612564467001E-17"/>
                  <c:y val="5.4054054054054092E-2"/>
                </c:manualLayout>
              </c:layout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C2B-4D2B-B06D-3AE5D41E99AE}"/>
                </c:ext>
              </c:extLst>
            </c:dLbl>
            <c:dLbl>
              <c:idx val="9"/>
              <c:layout>
                <c:manualLayout>
                  <c:x val="0"/>
                  <c:y val="5.4054054054054092E-2"/>
                </c:manualLayout>
              </c:layout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C2B-4D2B-B06D-3AE5D41E99AE}"/>
                </c:ext>
              </c:extLst>
            </c:dLbl>
            <c:dLbl>
              <c:idx val="10"/>
              <c:layout>
                <c:manualLayout>
                  <c:x val="0"/>
                  <c:y val="5.4054054054054092E-2"/>
                </c:manualLayout>
              </c:layout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C2B-4D2B-B06D-3AE5D41E99AE}"/>
                </c:ext>
              </c:extLst>
            </c:dLbl>
            <c:dLbl>
              <c:idx val="11"/>
              <c:layout>
                <c:manualLayout>
                  <c:x val="2.1869874248223852E-3"/>
                  <c:y val="5.0675675675675665E-2"/>
                </c:manualLayout>
              </c:layout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C2B-4D2B-B06D-3AE5D41E99AE}"/>
                </c:ext>
              </c:extLst>
            </c:dLbl>
            <c:spPr>
              <a:noFill/>
              <a:ln>
                <a:noFill/>
              </a:ln>
              <a:effectLst/>
            </c:sp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'Grafica 1'!$A$4:$A$15</c:f>
              <c:strCache>
                <c:ptCount val="12"/>
                <c:pt idx="0">
                  <c:v>Alouatta palliata</c:v>
                </c:pt>
                <c:pt idx="1">
                  <c:v>Alouatta pigra</c:v>
                </c:pt>
                <c:pt idx="2">
                  <c:v>Ateles geoffroyi</c:v>
                </c:pt>
                <c:pt idx="3">
                  <c:v>Calithrix jacchus</c:v>
                </c:pt>
                <c:pt idx="4">
                  <c:v>Cebus apella</c:v>
                </c:pt>
                <c:pt idx="5">
                  <c:v>Chorocebus aethiops</c:v>
                </c:pt>
                <c:pt idx="6">
                  <c:v>Erythrocebus patas</c:v>
                </c:pt>
                <c:pt idx="7">
                  <c:v>Macacca arctoides</c:v>
                </c:pt>
                <c:pt idx="8">
                  <c:v>Macacca mulata</c:v>
                </c:pt>
                <c:pt idx="9">
                  <c:v>Pan troglodytes</c:v>
                </c:pt>
                <c:pt idx="10">
                  <c:v>Papio hamadryas</c:v>
                </c:pt>
                <c:pt idx="11">
                  <c:v>Saimiri sciureus</c:v>
                </c:pt>
              </c:strCache>
            </c:strRef>
          </c:cat>
          <c:val>
            <c:numRef>
              <c:f>'Grafica 1'!$C$4:$C$15</c:f>
              <c:numCache>
                <c:formatCode>General</c:formatCode>
                <c:ptCount val="12"/>
                <c:pt idx="0">
                  <c:v>151</c:v>
                </c:pt>
                <c:pt idx="1">
                  <c:v>46</c:v>
                </c:pt>
                <c:pt idx="2">
                  <c:v>546</c:v>
                </c:pt>
                <c:pt idx="3">
                  <c:v>74</c:v>
                </c:pt>
                <c:pt idx="4">
                  <c:v>44</c:v>
                </c:pt>
                <c:pt idx="5">
                  <c:v>46</c:v>
                </c:pt>
                <c:pt idx="6">
                  <c:v>61</c:v>
                </c:pt>
                <c:pt idx="7">
                  <c:v>51</c:v>
                </c:pt>
                <c:pt idx="8">
                  <c:v>109</c:v>
                </c:pt>
                <c:pt idx="9">
                  <c:v>46</c:v>
                </c:pt>
                <c:pt idx="10">
                  <c:v>114</c:v>
                </c:pt>
                <c:pt idx="11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8C2B-4D2B-B06D-3AE5D41E99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564032"/>
        <c:axId val="209565952"/>
      </c:barChart>
      <c:lineChart>
        <c:grouping val="standard"/>
        <c:varyColors val="0"/>
        <c:ser>
          <c:idx val="0"/>
          <c:order val="0"/>
          <c:tx>
            <c:strRef>
              <c:f>'Grafica 1'!$B$3</c:f>
              <c:strCache>
                <c:ptCount val="1"/>
                <c:pt idx="0">
                  <c:v>No Colonias</c:v>
                </c:pt>
              </c:strCache>
            </c:strRef>
          </c:tx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'Grafica 1'!$A$4:$A$15</c:f>
              <c:strCache>
                <c:ptCount val="12"/>
                <c:pt idx="0">
                  <c:v>Alouatta palliata</c:v>
                </c:pt>
                <c:pt idx="1">
                  <c:v>Alouatta pigra</c:v>
                </c:pt>
                <c:pt idx="2">
                  <c:v>Ateles geoffroyi</c:v>
                </c:pt>
                <c:pt idx="3">
                  <c:v>Calithrix jacchus</c:v>
                </c:pt>
                <c:pt idx="4">
                  <c:v>Cebus apella</c:v>
                </c:pt>
                <c:pt idx="5">
                  <c:v>Chorocebus aethiops</c:v>
                </c:pt>
                <c:pt idx="6">
                  <c:v>Erythrocebus patas</c:v>
                </c:pt>
                <c:pt idx="7">
                  <c:v>Macacca arctoides</c:v>
                </c:pt>
                <c:pt idx="8">
                  <c:v>Macacca mulata</c:v>
                </c:pt>
                <c:pt idx="9">
                  <c:v>Pan troglodytes</c:v>
                </c:pt>
                <c:pt idx="10">
                  <c:v>Papio hamadryas</c:v>
                </c:pt>
                <c:pt idx="11">
                  <c:v>Saimiri sciureus</c:v>
                </c:pt>
              </c:strCache>
            </c:strRef>
          </c:cat>
          <c:val>
            <c:numRef>
              <c:f>'Grafica 1'!$B$4:$B$15</c:f>
              <c:numCache>
                <c:formatCode>General</c:formatCode>
                <c:ptCount val="12"/>
                <c:pt idx="0">
                  <c:v>12</c:v>
                </c:pt>
                <c:pt idx="1">
                  <c:v>9</c:v>
                </c:pt>
                <c:pt idx="2">
                  <c:v>74</c:v>
                </c:pt>
                <c:pt idx="3">
                  <c:v>17</c:v>
                </c:pt>
                <c:pt idx="4">
                  <c:v>12</c:v>
                </c:pt>
                <c:pt idx="5">
                  <c:v>12</c:v>
                </c:pt>
                <c:pt idx="6">
                  <c:v>10</c:v>
                </c:pt>
                <c:pt idx="7">
                  <c:v>5</c:v>
                </c:pt>
                <c:pt idx="8">
                  <c:v>15</c:v>
                </c:pt>
                <c:pt idx="9">
                  <c:v>13</c:v>
                </c:pt>
                <c:pt idx="10">
                  <c:v>22</c:v>
                </c:pt>
                <c:pt idx="11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8C2B-4D2B-B06D-3AE5D41E99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0892672"/>
        <c:axId val="209640832"/>
      </c:lineChart>
      <c:catAx>
        <c:axId val="2095640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09565952"/>
        <c:crosses val="autoZero"/>
        <c:auto val="1"/>
        <c:lblAlgn val="ctr"/>
        <c:lblOffset val="100"/>
        <c:noMultiLvlLbl val="0"/>
      </c:catAx>
      <c:valAx>
        <c:axId val="20956595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09564032"/>
        <c:crosses val="autoZero"/>
        <c:crossBetween val="between"/>
      </c:valAx>
      <c:valAx>
        <c:axId val="20964083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230892672"/>
        <c:crosses val="max"/>
        <c:crossBetween val="between"/>
      </c:valAx>
      <c:catAx>
        <c:axId val="2308926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20964083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603276240611992"/>
          <c:y val="9.9670702839515193E-2"/>
          <c:w val="0.83396723759390889"/>
          <c:h val="0.651629680044723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'Grafica 2'!$A$4</c:f>
              <c:strCache>
                <c:ptCount val="1"/>
                <c:pt idx="0">
                  <c:v>Alouatta palliata</c:v>
                </c:pt>
              </c:strCache>
            </c:strRef>
          </c:tx>
          <c:invertIfNegative val="0"/>
          <c:cat>
            <c:numRef>
              <c:f>'Grafica 2'!$B$3:$K$3</c:f>
              <c:numCache>
                <c:formatCode>General</c:formatCode>
                <c:ptCount val="10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</c:numCache>
            </c:numRef>
          </c:cat>
          <c:val>
            <c:numRef>
              <c:f>'Grafica 2'!$B$4:$K$4</c:f>
              <c:numCache>
                <c:formatCode>General</c:formatCode>
                <c:ptCount val="10"/>
                <c:pt idx="3">
                  <c:v>3</c:v>
                </c:pt>
                <c:pt idx="4">
                  <c:v>2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C8-4D57-A308-65894CB2A492}"/>
            </c:ext>
          </c:extLst>
        </c:ser>
        <c:ser>
          <c:idx val="1"/>
          <c:order val="1"/>
          <c:tx>
            <c:strRef>
              <c:f>'Grafica 2'!$A$5</c:f>
              <c:strCache>
                <c:ptCount val="1"/>
                <c:pt idx="0">
                  <c:v>Alouatta pigra</c:v>
                </c:pt>
              </c:strCache>
            </c:strRef>
          </c:tx>
          <c:invertIfNegative val="0"/>
          <c:cat>
            <c:numRef>
              <c:f>'Grafica 2'!$B$3:$K$3</c:f>
              <c:numCache>
                <c:formatCode>General</c:formatCode>
                <c:ptCount val="10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</c:numCache>
            </c:numRef>
          </c:cat>
          <c:val>
            <c:numRef>
              <c:f>'Grafica 2'!$B$5:$K$5</c:f>
              <c:numCache>
                <c:formatCode>General</c:formatCode>
                <c:ptCount val="10"/>
                <c:pt idx="1">
                  <c:v>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C8-4D57-A308-65894CB2A492}"/>
            </c:ext>
          </c:extLst>
        </c:ser>
        <c:ser>
          <c:idx val="2"/>
          <c:order val="2"/>
          <c:tx>
            <c:strRef>
              <c:f>'Grafica 2'!$A$6</c:f>
              <c:strCache>
                <c:ptCount val="1"/>
                <c:pt idx="0">
                  <c:v>Ateles geoffroyi</c:v>
                </c:pt>
              </c:strCache>
            </c:strRef>
          </c:tx>
          <c:spPr>
            <a:noFill/>
            <a:ln w="19050">
              <a:solidFill>
                <a:schemeClr val="tx1"/>
              </a:solidFill>
            </a:ln>
          </c:spPr>
          <c:invertIfNegative val="0"/>
          <c:cat>
            <c:numRef>
              <c:f>'Grafica 2'!$B$3:$K$3</c:f>
              <c:numCache>
                <c:formatCode>General</c:formatCode>
                <c:ptCount val="10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</c:numCache>
            </c:numRef>
          </c:cat>
          <c:val>
            <c:numRef>
              <c:f>'Grafica 2'!$B$6:$K$6</c:f>
              <c:numCache>
                <c:formatCode>General</c:formatCode>
                <c:ptCount val="10"/>
                <c:pt idx="0">
                  <c:v>32</c:v>
                </c:pt>
                <c:pt idx="1">
                  <c:v>23</c:v>
                </c:pt>
                <c:pt idx="2">
                  <c:v>17</c:v>
                </c:pt>
                <c:pt idx="3">
                  <c:v>9</c:v>
                </c:pt>
                <c:pt idx="4">
                  <c:v>7</c:v>
                </c:pt>
                <c:pt idx="5">
                  <c:v>1</c:v>
                </c:pt>
                <c:pt idx="6">
                  <c:v>41</c:v>
                </c:pt>
                <c:pt idx="7">
                  <c:v>34</c:v>
                </c:pt>
                <c:pt idx="8">
                  <c:v>30</c:v>
                </c:pt>
                <c:pt idx="9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C8-4D57-A308-65894CB2A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5944832"/>
        <c:axId val="136826880"/>
      </c:barChart>
      <c:catAx>
        <c:axId val="135944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36826880"/>
        <c:crosses val="autoZero"/>
        <c:auto val="1"/>
        <c:lblAlgn val="ctr"/>
        <c:lblOffset val="100"/>
        <c:noMultiLvlLbl val="0"/>
      </c:catAx>
      <c:valAx>
        <c:axId val="136826880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s-MX" sz="1200" b="1"/>
                  <a:t>Número de Individuos</a:t>
                </a:r>
              </a:p>
            </c:rich>
          </c:tx>
          <c:layout>
            <c:manualLayout>
              <c:xMode val="edge"/>
              <c:yMode val="edge"/>
              <c:x val="7.592842635418702E-2"/>
              <c:y val="0.2676838513095093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135944832"/>
        <c:crosses val="autoZero"/>
        <c:crossBetween val="between"/>
      </c:valAx>
      <c:dTable>
        <c:showHorzBorder val="1"/>
        <c:showVertBorder val="1"/>
        <c:showOutline val="1"/>
        <c:showKeys val="1"/>
      </c:dTable>
      <c:spPr>
        <a:noFill/>
        <a:ln w="25400">
          <a:solidFill>
            <a:schemeClr val="tx1">
              <a:lumMod val="65000"/>
              <a:lumOff val="35000"/>
            </a:schemeClr>
          </a:solidFill>
        </a:ln>
      </c:spPr>
    </c:plotArea>
    <c:plotVisOnly val="1"/>
    <c:dispBlanksAs val="gap"/>
    <c:showDLblsOverMax val="0"/>
  </c:chart>
  <c:externalData r:id="rId2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08T13:09:01.503" idx="3">
    <p:pos x="10" y="10"/>
    <p:text>Yo pensaria primero en que hablaras primero de los monos que tenemos, pienso que muchos antropologos no sabes que monos hay en mexico</p:text>
    <p:extLst>
      <p:ext uri="{C676402C-5697-4E1C-873F-D02D1690AC5C}">
        <p15:threadingInfo xmlns:p15="http://schemas.microsoft.com/office/powerpoint/2012/main" timeZoneBias="360"/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0.01845</cdr:x>
      <cdr:y>0.3317</cdr:y>
    </cdr:from>
    <cdr:to>
      <cdr:x>0.11767</cdr:x>
      <cdr:y>0.65177</cdr:y>
    </cdr:to>
    <cdr:sp macro="" textlink="">
      <cdr:nvSpPr>
        <cdr:cNvPr id="2" name="1 CuadroTexto"/>
        <cdr:cNvSpPr txBox="1"/>
      </cdr:nvSpPr>
      <cdr:spPr>
        <a:xfrm xmlns:a="http://schemas.openxmlformats.org/drawingml/2006/main" rot="16200000">
          <a:off x="-190944" y="1616173"/>
          <a:ext cx="1260378" cy="64035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s-MX" sz="1200" b="1">
              <a:solidFill>
                <a:schemeClr val="tx1">
                  <a:lumMod val="75000"/>
                  <a:lumOff val="25000"/>
                </a:schemeClr>
              </a:solidFill>
            </a:rPr>
            <a:t>Número</a:t>
          </a:r>
          <a:r>
            <a:rPr lang="es-MX" sz="1200" b="1" baseline="0">
              <a:solidFill>
                <a:schemeClr val="tx1">
                  <a:lumMod val="75000"/>
                  <a:lumOff val="25000"/>
                </a:schemeClr>
              </a:solidFill>
            </a:rPr>
            <a:t> de Individuos</a:t>
          </a:r>
          <a:endParaRPr lang="es-MX" sz="1200" b="1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0.88919</cdr:x>
      <cdr:y>0.28522</cdr:y>
    </cdr:from>
    <cdr:to>
      <cdr:x>0.98841</cdr:x>
      <cdr:y>0.54382</cdr:y>
    </cdr:to>
    <cdr:sp macro="" textlink="">
      <cdr:nvSpPr>
        <cdr:cNvPr id="3" name="1 CuadroTexto"/>
        <cdr:cNvSpPr txBox="1"/>
      </cdr:nvSpPr>
      <cdr:spPr>
        <a:xfrm xmlns:a="http://schemas.openxmlformats.org/drawingml/2006/main" rot="16200000">
          <a:off x="4815287" y="1175089"/>
          <a:ext cx="906764" cy="5568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endParaRPr lang="es-MX" sz="1200" b="1">
            <a:solidFill>
              <a:schemeClr val="tx2">
                <a:lumMod val="60000"/>
                <a:lumOff val="40000"/>
              </a:schemeClr>
            </a:solidFill>
          </a:endParaRPr>
        </a:p>
        <a:p xmlns:a="http://schemas.openxmlformats.org/drawingml/2006/main">
          <a:r>
            <a:rPr lang="es-MX" sz="1200" b="1">
              <a:solidFill>
                <a:schemeClr val="tx2">
                  <a:lumMod val="60000"/>
                  <a:lumOff val="40000"/>
                </a:schemeClr>
              </a:solidFill>
            </a:rPr>
            <a:t>Número</a:t>
          </a:r>
          <a:r>
            <a:rPr lang="es-MX" sz="1200" b="1" baseline="0">
              <a:solidFill>
                <a:schemeClr val="tx2">
                  <a:lumMod val="60000"/>
                  <a:lumOff val="40000"/>
                </a:schemeClr>
              </a:solidFill>
            </a:rPr>
            <a:t> de Colonias</a:t>
          </a:r>
          <a:endParaRPr lang="es-MX" sz="1200" b="1">
            <a:solidFill>
              <a:schemeClr val="tx2">
                <a:lumMod val="60000"/>
                <a:lumOff val="40000"/>
              </a:schemeClr>
            </a:solidFill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8AC3E-2735-D1C2-B785-1C8466BD0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9FB214-C8A3-9428-B41D-B6FABA7F0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B0A58A-74F2-9B80-E1B2-412C256D6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A6E36-0C0D-44E5-9F24-1D4752D47A65}" type="datetimeFigureOut">
              <a:rPr lang="es-MX" smtClean="0"/>
              <a:t>30/01/2024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563025-879C-3DC0-9AFE-C35E0757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79BB29-7062-667C-D9E7-AD9F11BE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50C4E-E832-416B-A7B5-931EB6FA55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1356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23DA9-ACB3-F969-6B63-1E011220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B4DCFF5-F220-5141-6AB6-9066644CA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AA9127-7525-AA5C-7403-A998BF5BE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A6E36-0C0D-44E5-9F24-1D4752D47A65}" type="datetimeFigureOut">
              <a:rPr lang="es-MX" smtClean="0"/>
              <a:t>30/01/2024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8AAF41-BC59-53B7-8954-DD5DC3AC3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9C9748-022B-F2DD-2D22-E89E9F8D7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50C4E-E832-416B-A7B5-931EB6FA55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6479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AF860C-A28E-59DC-41E8-72A92D0F9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EC75185-CCA4-4142-1C7F-5EBBE1582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0CB694-A2D2-8926-C217-026CB1CC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A6E36-0C0D-44E5-9F24-1D4752D47A65}" type="datetimeFigureOut">
              <a:rPr lang="es-MX" smtClean="0"/>
              <a:t>30/01/2024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8E0C2F-B567-789D-11EF-DF12F88AE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0E693C-5147-778C-A4D2-CA23B17B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50C4E-E832-416B-A7B5-931EB6FA55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8638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F2C3C-4CF7-9D71-B5C8-98AA2AFD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84FAC3-4102-1006-A7C9-37B3BA56B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799349-B22B-A386-BCC8-B2050EF6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A6E36-0C0D-44E5-9F24-1D4752D47A65}" type="datetimeFigureOut">
              <a:rPr lang="es-MX" smtClean="0"/>
              <a:t>30/01/2024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8075ED-39FD-1779-E001-2768AFDD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C38EC1-51A7-1342-2816-DFE01E6E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50C4E-E832-416B-A7B5-931EB6FA55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187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EE121A-5664-7D2C-1D51-217C0A723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9FBB02-3032-6861-3FFE-1E908A1D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42AEB2-C0E6-CE5E-CC6D-B9F588261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A6E36-0C0D-44E5-9F24-1D4752D47A65}" type="datetimeFigureOut">
              <a:rPr lang="es-MX" smtClean="0"/>
              <a:t>30/01/2024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D0F5B3-A92E-842B-D8D6-056A87372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E9FB79-6DAD-45AA-96BA-F98AEA594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50C4E-E832-416B-A7B5-931EB6FA55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060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69A31-7A33-993F-275C-E51C7ED84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36F626-9A84-904B-30F2-C4C74BDF5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87F94B9-AA09-848E-348C-71CBDFDEF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FE14DD-1F3A-4AC2-F9E2-F1DB41938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A6E36-0C0D-44E5-9F24-1D4752D47A65}" type="datetimeFigureOut">
              <a:rPr lang="es-MX" smtClean="0"/>
              <a:t>30/01/2024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2C377DC-9C76-A031-8ABB-ED75F139A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FD71D62-A899-7849-9F22-49208186B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50C4E-E832-416B-A7B5-931EB6FA55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1011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A4E8D3-339D-B7CC-F275-41B5467E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D21EDE-453A-E71E-2D6A-030AEA79E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E667AB2-4E86-5109-2AE3-9A19CDBFC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FC98D60-768E-03E9-4E5E-55CF11DC0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C87F9AE-0A15-99FE-796F-23739D960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3A8DED9-C6D8-C1E4-382B-0A96F32C8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A6E36-0C0D-44E5-9F24-1D4752D47A65}" type="datetimeFigureOut">
              <a:rPr lang="es-MX" smtClean="0"/>
              <a:t>30/01/2024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65B418C-7B50-ED25-5FCB-C9A9505E0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11A278D-6320-641B-2698-E6EB4311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50C4E-E832-416B-A7B5-931EB6FA55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772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53B31-0410-E8C0-039D-02F64E1D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CDFE6E6-A594-E8FF-A811-52F3EF81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A6E36-0C0D-44E5-9F24-1D4752D47A65}" type="datetimeFigureOut">
              <a:rPr lang="es-MX" smtClean="0"/>
              <a:t>30/01/2024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17244D-2AC2-4EBB-096B-8FFEDFF92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B1DCEC8-9BB1-ABA8-E647-F4ECFD26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50C4E-E832-416B-A7B5-931EB6FA55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064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97E11A0-24C1-501A-90A9-2AB856A7A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A6E36-0C0D-44E5-9F24-1D4752D47A65}" type="datetimeFigureOut">
              <a:rPr lang="es-MX" smtClean="0"/>
              <a:t>30/01/2024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88239DD-6D20-D336-3610-10CDE7196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640C8A-503F-6780-714E-0BF12DE3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50C4E-E832-416B-A7B5-931EB6FA55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375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195EF7-7D39-9D04-BBD2-8C94535D5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B43C4D-6397-5F32-AB12-F253F280A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1AE20-43A3-C12F-DE22-C656E713B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52F9441-AC35-7C2D-D924-CF71A5E81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A6E36-0C0D-44E5-9F24-1D4752D47A65}" type="datetimeFigureOut">
              <a:rPr lang="es-MX" smtClean="0"/>
              <a:t>30/01/2024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780836-6DAF-3D02-0FB6-753662CA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14354F-429C-D74D-B912-C08BC681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50C4E-E832-416B-A7B5-931EB6FA55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650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EE18C2-FDD3-6B67-5539-C99405C7B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377868A-1CA4-3E3A-ADAB-8A1E9FBDC0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6C5D8C-942A-ABD9-4255-E6015180D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6BA2359-682C-5794-6F42-554F11B00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A6E36-0C0D-44E5-9F24-1D4752D47A65}" type="datetimeFigureOut">
              <a:rPr lang="es-MX" smtClean="0"/>
              <a:t>30/01/2024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7FF649-E10E-A03E-70D2-9C6B57ED0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FB3356-71F9-B6BE-88DC-7C70908E3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50C4E-E832-416B-A7B5-931EB6FA55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552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ED89835-C4C9-8E58-4295-7714869C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FB06B9-14F6-9249-5380-583B19A71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7A6B45-A21C-34EC-B83D-995827208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A6E36-0C0D-44E5-9F24-1D4752D47A65}" type="datetimeFigureOut">
              <a:rPr lang="es-MX" smtClean="0"/>
              <a:t>30/01/2024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D5171B-C8A9-9E14-E310-605127C62A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289928-BAAC-D29F-EF6C-B4FD9C3C5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50C4E-E832-416B-A7B5-931EB6FA55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111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mailto:olmosmx@gmail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8147030" y="5125682"/>
            <a:ext cx="37096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latin typeface="Latha" pitchFamily="34" charset="0"/>
                <a:cs typeface="Latha" pitchFamily="34" charset="0"/>
              </a:rPr>
              <a:t>Biól. Juan Carlos Sánchez-Olmos</a:t>
            </a:r>
          </a:p>
          <a:p>
            <a:endParaRPr lang="es-MX" dirty="0">
              <a:latin typeface="Latha" pitchFamily="34" charset="0"/>
              <a:cs typeface="Latha" pitchFamily="34" charset="0"/>
            </a:endParaRPr>
          </a:p>
          <a:p>
            <a:r>
              <a:rPr lang="es-MX" dirty="0">
                <a:latin typeface="Latha" pitchFamily="34" charset="0"/>
                <a:cs typeface="Latha" pitchFamily="34" charset="0"/>
              </a:rPr>
              <a:t>Viernes 10 de noviembre de 2023</a:t>
            </a:r>
          </a:p>
          <a:p>
            <a:r>
              <a:rPr lang="es-MX" dirty="0">
                <a:latin typeface="Latha" pitchFamily="34" charset="0"/>
                <a:cs typeface="Latha" pitchFamily="34" charset="0"/>
              </a:rPr>
              <a:t>Museo de Antropología, CDMX.</a:t>
            </a:r>
          </a:p>
        </p:txBody>
      </p:sp>
      <p:pic>
        <p:nvPicPr>
          <p:cNvPr id="4" name="Picture 2" descr="C:\Users\HP\Documents\CSF\DISEÑO CSF\LOGO CSF apl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818978"/>
            <a:ext cx="4222750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8859EE5-9809-FE79-F19D-1C49B2248180}"/>
              </a:ext>
            </a:extLst>
          </p:cNvPr>
          <p:cNvSpPr txBox="1"/>
          <p:nvPr/>
        </p:nvSpPr>
        <p:spPr>
          <a:xfrm>
            <a:off x="3879283" y="2731710"/>
            <a:ext cx="44334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/>
              <a:t>ESTRATEGIA MEXICANA PARA LA </a:t>
            </a:r>
          </a:p>
          <a:p>
            <a:pPr algn="ctr"/>
            <a:r>
              <a:rPr lang="es-MX" sz="2400" b="1" dirty="0"/>
              <a:t>CONSERVACIÓN DE PRIMATES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90DB840-33E1-2577-A393-88A89625E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0" t="6554" r="40616" b="70192"/>
          <a:stretch/>
        </p:blipFill>
        <p:spPr>
          <a:xfrm>
            <a:off x="304405" y="5014838"/>
            <a:ext cx="2272145" cy="147732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CAE96DB-4ED0-1D4C-339F-3220025EB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444" y="4928782"/>
            <a:ext cx="2423247" cy="156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07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hart">
            <a:extLst>
              <a:ext uri="{FF2B5EF4-FFF2-40B4-BE49-F238E27FC236}">
                <a16:creationId xmlns:a16="http://schemas.microsoft.com/office/drawing/2014/main" id="{F2850AA5-C800-77A2-7901-E2ACCDEDF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65201" y="131353"/>
            <a:ext cx="3610828" cy="713769"/>
          </a:xfrm>
          <a:prstGeom prst="rect">
            <a:avLst/>
          </a:prstGeom>
        </p:spPr>
      </p:pic>
      <p:graphicFrame>
        <p:nvGraphicFramePr>
          <p:cNvPr id="2" name="1 Gráfico"/>
          <p:cNvGraphicFramePr/>
          <p:nvPr>
            <p:extLst>
              <p:ext uri="{D42A27DB-BD31-4B8C-83A1-F6EECF244321}">
                <p14:modId xmlns:p14="http://schemas.microsoft.com/office/powerpoint/2010/main" val="4271521420"/>
              </p:ext>
            </p:extLst>
          </p:nvPr>
        </p:nvGraphicFramePr>
        <p:xfrm>
          <a:off x="2355285" y="0"/>
          <a:ext cx="9795161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chart"/>
          <p:cNvPicPr>
            <a:picLocks noChangeAspect="1"/>
          </p:cNvPicPr>
          <p:nvPr/>
        </p:nvPicPr>
        <p:blipFill rotWithShape="1">
          <a:blip r:embed="rId2"/>
          <a:srcRect t="51794" b="-1794"/>
          <a:stretch/>
        </p:blipFill>
        <p:spPr>
          <a:xfrm>
            <a:off x="6726025" y="1412776"/>
            <a:ext cx="3416818" cy="612068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9697842" y="6046455"/>
            <a:ext cx="2081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latin typeface="Latha" pitchFamily="34" charset="0"/>
                <a:cs typeface="Latha" pitchFamily="34" charset="0"/>
              </a:rPr>
              <a:t>Sánchez-Olmos, 2013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5002559" y="404664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latin typeface="Latha" pitchFamily="34" charset="0"/>
                <a:cs typeface="Latha" pitchFamily="34" charset="0"/>
              </a:rPr>
              <a:t>Especies de primates cautivos en México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6296289-E26D-C13B-33D3-173149D1C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40" y="6043691"/>
            <a:ext cx="1389318" cy="4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11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Gráfico"/>
          <p:cNvGraphicFramePr/>
          <p:nvPr>
            <p:extLst>
              <p:ext uri="{D42A27DB-BD31-4B8C-83A1-F6EECF244321}">
                <p14:modId xmlns:p14="http://schemas.microsoft.com/office/powerpoint/2010/main" val="4236723513"/>
              </p:ext>
            </p:extLst>
          </p:nvPr>
        </p:nvGraphicFramePr>
        <p:xfrm>
          <a:off x="319313" y="839615"/>
          <a:ext cx="7358743" cy="3902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6 CuadroTexto"/>
          <p:cNvSpPr txBox="1"/>
          <p:nvPr/>
        </p:nvSpPr>
        <p:spPr>
          <a:xfrm>
            <a:off x="508000" y="4869160"/>
            <a:ext cx="11350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Latha" pitchFamily="34" charset="0"/>
                <a:cs typeface="Latha" pitchFamily="34" charset="0"/>
              </a:rPr>
              <a:t>En un periodo de diez años (1995-2004), </a:t>
            </a:r>
            <a:r>
              <a:rPr lang="es-MX" sz="2000" i="1" dirty="0">
                <a:latin typeface="Latha" pitchFamily="34" charset="0"/>
                <a:cs typeface="Latha" pitchFamily="34" charset="0"/>
              </a:rPr>
              <a:t>Ateles geoffroyi </a:t>
            </a:r>
            <a:r>
              <a:rPr lang="es-MX" sz="2000" dirty="0">
                <a:latin typeface="Latha" pitchFamily="34" charset="0"/>
                <a:cs typeface="Latha" pitchFamily="34" charset="0"/>
              </a:rPr>
              <a:t>fue la </a:t>
            </a:r>
            <a:r>
              <a:rPr lang="es-MX" sz="2000" i="1" dirty="0">
                <a:latin typeface="Latha" pitchFamily="34" charset="0"/>
                <a:cs typeface="Latha" pitchFamily="34" charset="0"/>
              </a:rPr>
              <a:t>sp</a:t>
            </a:r>
            <a:r>
              <a:rPr lang="es-MX" sz="2000" dirty="0">
                <a:latin typeface="Latha" pitchFamily="34" charset="0"/>
                <a:cs typeface="Latha" pitchFamily="34" charset="0"/>
              </a:rPr>
              <a:t> primate que se confiscó con mayor frecuencia por posesión ilegal, lapso en el que se reportó un total de </a:t>
            </a:r>
            <a:r>
              <a:rPr lang="es-MX" sz="2000" b="1" dirty="0">
                <a:latin typeface="Latha" pitchFamily="34" charset="0"/>
                <a:cs typeface="Latha" pitchFamily="34" charset="0"/>
              </a:rPr>
              <a:t>217 monos asegurados.</a:t>
            </a:r>
            <a:endParaRPr lang="es-MX" sz="2000" dirty="0"/>
          </a:p>
          <a:p>
            <a:pPr algn="r"/>
            <a:r>
              <a:rPr lang="es-MX" sz="2000" dirty="0">
                <a:latin typeface="Latha" pitchFamily="34" charset="0"/>
                <a:cs typeface="Latha" pitchFamily="34" charset="0"/>
              </a:rPr>
              <a:t>             Fuente: Gráfica elaborada con datos de PROFEPA (Navarrete-Estrada, 2001).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8040913" y="2538742"/>
            <a:ext cx="3947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Latha" pitchFamily="34" charset="0"/>
                <a:cs typeface="Latha" pitchFamily="34" charset="0"/>
              </a:rPr>
              <a:t>203 individuos de </a:t>
            </a:r>
            <a:r>
              <a:rPr lang="es-MX" sz="1400" b="1" i="1" dirty="0">
                <a:latin typeface="Latha" pitchFamily="34" charset="0"/>
                <a:cs typeface="Latha" pitchFamily="34" charset="0"/>
              </a:rPr>
              <a:t>Ateles </a:t>
            </a:r>
            <a:r>
              <a:rPr lang="es-MX" sz="1400" b="1" i="1" dirty="0" err="1">
                <a:latin typeface="Latha" pitchFamily="34" charset="0"/>
                <a:cs typeface="Latha" pitchFamily="34" charset="0"/>
              </a:rPr>
              <a:t>geoffroyi</a:t>
            </a:r>
            <a:r>
              <a:rPr lang="es-MX" sz="1400" b="1" dirty="0">
                <a:latin typeface="Latha" pitchFamily="34" charset="0"/>
                <a:cs typeface="Latha" pitchFamily="34" charset="0"/>
              </a:rPr>
              <a:t> (= 93.54%)</a:t>
            </a:r>
          </a:p>
          <a:p>
            <a:r>
              <a:rPr lang="es-MX" sz="1400" dirty="0">
                <a:latin typeface="Latha" pitchFamily="34" charset="0"/>
                <a:cs typeface="Latha" pitchFamily="34" charset="0"/>
              </a:rPr>
              <a:t>  7 individuos de </a:t>
            </a:r>
            <a:r>
              <a:rPr lang="es-MX" sz="1400" i="1" dirty="0" err="1">
                <a:latin typeface="Latha" pitchFamily="34" charset="0"/>
                <a:cs typeface="Latha" pitchFamily="34" charset="0"/>
              </a:rPr>
              <a:t>Alouatta</a:t>
            </a:r>
            <a:r>
              <a:rPr lang="es-MX" sz="1400" i="1" dirty="0">
                <a:latin typeface="Latha" pitchFamily="34" charset="0"/>
                <a:cs typeface="Latha" pitchFamily="34" charset="0"/>
              </a:rPr>
              <a:t> pigra</a:t>
            </a:r>
            <a:r>
              <a:rPr lang="es-MX" sz="1400" dirty="0">
                <a:latin typeface="Latha" pitchFamily="34" charset="0"/>
                <a:cs typeface="Latha" pitchFamily="34" charset="0"/>
              </a:rPr>
              <a:t>  (= 3.22%)</a:t>
            </a:r>
          </a:p>
          <a:p>
            <a:r>
              <a:rPr lang="es-MX" sz="1400" dirty="0">
                <a:latin typeface="Latha" pitchFamily="34" charset="0"/>
                <a:cs typeface="Latha" pitchFamily="34" charset="0"/>
              </a:rPr>
              <a:t>  7 individuos de</a:t>
            </a:r>
            <a:r>
              <a:rPr lang="es-MX" sz="1400" i="1" dirty="0">
                <a:latin typeface="Latha" pitchFamily="34" charset="0"/>
                <a:cs typeface="Latha" pitchFamily="34" charset="0"/>
              </a:rPr>
              <a:t> A. </a:t>
            </a:r>
            <a:r>
              <a:rPr lang="es-MX" sz="1400" i="1" dirty="0" err="1">
                <a:latin typeface="Latha" pitchFamily="34" charset="0"/>
                <a:cs typeface="Latha" pitchFamily="34" charset="0"/>
              </a:rPr>
              <a:t>palliata</a:t>
            </a:r>
            <a:r>
              <a:rPr lang="es-MX" sz="1400" dirty="0">
                <a:latin typeface="Latha" pitchFamily="34" charset="0"/>
                <a:cs typeface="Latha" pitchFamily="34" charset="0"/>
              </a:rPr>
              <a:t>     (= 3.22%)                                                                          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2135560" y="404664"/>
            <a:ext cx="904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latin typeface="Latha" pitchFamily="34" charset="0"/>
                <a:cs typeface="Latha" pitchFamily="34" charset="0"/>
              </a:rPr>
              <a:t>Decomisos de primates por PROFEPA en un periodo de 10 años: 1995-2004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1492424" y="1180547"/>
            <a:ext cx="6287233" cy="356139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8EA1974-009F-1A07-FC7B-419CE5255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40" y="6043691"/>
            <a:ext cx="1389318" cy="4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62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5638790" y="553583"/>
            <a:ext cx="622627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Latha" pitchFamily="34" charset="0"/>
                <a:cs typeface="Latha" pitchFamily="34" charset="0"/>
              </a:rPr>
              <a:t>Entre 1,737 monos cautivos en México, se estimó una población de </a:t>
            </a:r>
            <a:r>
              <a:rPr lang="es-MX" sz="2000" b="1" dirty="0">
                <a:latin typeface="Latha" pitchFamily="34" charset="0"/>
                <a:cs typeface="Latha" pitchFamily="34" charset="0"/>
              </a:rPr>
              <a:t>546 </a:t>
            </a:r>
            <a:r>
              <a:rPr lang="es-MX" sz="2000" i="1" dirty="0">
                <a:latin typeface="Latha" pitchFamily="34" charset="0"/>
                <a:cs typeface="Latha" pitchFamily="34" charset="0"/>
              </a:rPr>
              <a:t>Ateles geoffroyi </a:t>
            </a:r>
            <a:r>
              <a:rPr lang="es-MX" sz="2000" b="1" dirty="0">
                <a:latin typeface="Latha" pitchFamily="34" charset="0"/>
                <a:cs typeface="Latha" pitchFamily="34" charset="0"/>
              </a:rPr>
              <a:t>c</a:t>
            </a:r>
            <a:r>
              <a:rPr lang="es-MX" sz="2000" dirty="0">
                <a:latin typeface="Latha" pitchFamily="34" charset="0"/>
                <a:cs typeface="Latha" pitchFamily="34" charset="0"/>
              </a:rPr>
              <a:t>onfinados, en 74 colonias; lo cual representa el </a:t>
            </a:r>
            <a:r>
              <a:rPr lang="es-MX" sz="2000" b="1" dirty="0">
                <a:latin typeface="Latha" pitchFamily="34" charset="0"/>
                <a:cs typeface="Latha" pitchFamily="34" charset="0"/>
              </a:rPr>
              <a:t>31.4% del total.</a:t>
            </a:r>
          </a:p>
          <a:p>
            <a:pPr algn="just"/>
            <a:endParaRPr lang="es-MX" sz="2000" b="1" dirty="0">
              <a:latin typeface="Latha" pitchFamily="34" charset="0"/>
              <a:cs typeface="Latha" pitchFamily="34" charset="0"/>
            </a:endParaRPr>
          </a:p>
          <a:p>
            <a:pPr algn="just"/>
            <a:r>
              <a:rPr lang="es-MX" sz="2000" dirty="0">
                <a:latin typeface="Latha" pitchFamily="34" charset="0"/>
                <a:cs typeface="Latha" pitchFamily="34" charset="0"/>
              </a:rPr>
              <a:t>Es la especie de primate cautivo más abundante en nuestro país. 			</a:t>
            </a:r>
            <a:r>
              <a:rPr lang="es-MX" dirty="0">
                <a:latin typeface="Latha" pitchFamily="34" charset="0"/>
                <a:cs typeface="Latha" pitchFamily="34" charset="0"/>
              </a:rPr>
              <a:t>			</a:t>
            </a:r>
          </a:p>
          <a:p>
            <a:pPr algn="r"/>
            <a:r>
              <a:rPr lang="es-MX" dirty="0">
                <a:latin typeface="Latha" pitchFamily="34" charset="0"/>
                <a:cs typeface="Latha" pitchFamily="34" charset="0"/>
              </a:rPr>
              <a:t>		Sánchez-Olmos, (2013).</a:t>
            </a:r>
          </a:p>
        </p:txBody>
      </p:sp>
      <p:pic>
        <p:nvPicPr>
          <p:cNvPr id="3" name="Picture 2" descr="C:\Users\Juan Carlos Olmos\Pictures\ENAH 1\Primates\S-Olmos 1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71" y="1575836"/>
            <a:ext cx="5162958" cy="3132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895073" y="4777251"/>
            <a:ext cx="2699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latin typeface="Latha" pitchFamily="34" charset="0"/>
                <a:cs typeface="Latha" pitchFamily="34" charset="0"/>
              </a:rPr>
              <a:t>Foto </a:t>
            </a:r>
            <a:r>
              <a:rPr lang="es-MX" sz="1600" b="1" dirty="0">
                <a:latin typeface="Latha" pitchFamily="34" charset="0"/>
                <a:cs typeface="Latha" pitchFamily="34" charset="0"/>
              </a:rPr>
              <a:t>Arturo Martínez </a:t>
            </a:r>
            <a:r>
              <a:rPr lang="es-MX" sz="1600" dirty="0">
                <a:latin typeface="Latha" pitchFamily="34" charset="0"/>
                <a:cs typeface="Latha" pitchFamily="34" charset="0"/>
              </a:rPr>
              <a:t>(1998)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2D2DF04-C368-1B4E-081F-9B5C6767F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40" y="6043691"/>
            <a:ext cx="1389318" cy="45775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1A9CDE8-AEFF-0622-8708-1009B52DE282}"/>
              </a:ext>
            </a:extLst>
          </p:cNvPr>
          <p:cNvSpPr txBox="1"/>
          <p:nvPr/>
        </p:nvSpPr>
        <p:spPr>
          <a:xfrm>
            <a:off x="5683835" y="3424569"/>
            <a:ext cx="62262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Los resultados de un estudio publicado en Folia primatológica señalan que el número de primates nativos de México retirados del medio silvestre para el comercio de mascotas cada año </a:t>
            </a:r>
          </a:p>
          <a:p>
            <a:pPr algn="just"/>
            <a:endParaRPr lang="es-MX" sz="2000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pPr algn="just"/>
            <a:r>
              <a:rPr lang="es-MX" sz="2000" i="1" dirty="0">
                <a:latin typeface="Latha" panose="020B0604020202020204" pitchFamily="34" charset="0"/>
                <a:cs typeface="Latha" panose="020B0604020202020204" pitchFamily="34" charset="0"/>
              </a:rPr>
              <a:t>Ateles geoffroyi </a:t>
            </a:r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= 854</a:t>
            </a:r>
          </a:p>
          <a:p>
            <a:pPr algn="just"/>
            <a:r>
              <a:rPr lang="es-MX" sz="2000" i="1" dirty="0">
                <a:latin typeface="Latha" panose="020B0604020202020204" pitchFamily="34" charset="0"/>
                <a:cs typeface="Latha" panose="020B0604020202020204" pitchFamily="34" charset="0"/>
              </a:rPr>
              <a:t>Alouatta palliata </a:t>
            </a:r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= 54</a:t>
            </a:r>
          </a:p>
          <a:p>
            <a:pPr algn="just"/>
            <a:r>
              <a:rPr lang="es-MX" sz="2000" i="1" dirty="0">
                <a:latin typeface="Latha" panose="020B0604020202020204" pitchFamily="34" charset="0"/>
                <a:cs typeface="Latha" panose="020B0604020202020204" pitchFamily="34" charset="0"/>
              </a:rPr>
              <a:t>Alouatta pigra</a:t>
            </a:r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 = 38</a:t>
            </a:r>
          </a:p>
          <a:p>
            <a:pPr algn="r"/>
            <a:r>
              <a:rPr lang="es-MX" dirty="0">
                <a:latin typeface="Latha" panose="020B0604020202020204" pitchFamily="34" charset="0"/>
                <a:cs typeface="Latha" panose="020B0604020202020204" pitchFamily="34" charset="0"/>
              </a:rPr>
              <a:t>Esparza-Rodríguez,</a:t>
            </a:r>
            <a:r>
              <a:rPr lang="es-MX" i="1" dirty="0">
                <a:latin typeface="Latha" panose="020B0604020202020204" pitchFamily="34" charset="0"/>
                <a:cs typeface="Latha" panose="020B0604020202020204" pitchFamily="34" charset="0"/>
              </a:rPr>
              <a:t> </a:t>
            </a:r>
            <a:r>
              <a:rPr lang="es-MX" i="1" dirty="0" err="1">
                <a:latin typeface="Latha" panose="020B0604020202020204" pitchFamily="34" charset="0"/>
                <a:cs typeface="Latha" panose="020B0604020202020204" pitchFamily="34" charset="0"/>
              </a:rPr>
              <a:t>et.al</a:t>
            </a:r>
            <a:r>
              <a:rPr lang="es-MX" i="1" dirty="0">
                <a:latin typeface="Latha" panose="020B0604020202020204" pitchFamily="34" charset="0"/>
                <a:cs typeface="Latha" panose="020B0604020202020204" pitchFamily="34" charset="0"/>
              </a:rPr>
              <a:t> </a:t>
            </a:r>
            <a:r>
              <a:rPr lang="es-MX" dirty="0">
                <a:latin typeface="Latha" panose="020B0604020202020204" pitchFamily="34" charset="0"/>
                <a:cs typeface="Latha" panose="020B0604020202020204" pitchFamily="34" charset="0"/>
              </a:rPr>
              <a:t>(2023</a:t>
            </a:r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8397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91BF3CF-5496-EC9A-50C2-F117D6AA9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428" y="581037"/>
            <a:ext cx="3271356" cy="436180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DF8A2A2-8A02-6601-E928-390204DD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535" y="566968"/>
            <a:ext cx="3098742" cy="4940528"/>
          </a:xfrm>
          <a:prstGeom prst="rect">
            <a:avLst/>
          </a:prstGeom>
        </p:spPr>
      </p:pic>
      <p:sp>
        <p:nvSpPr>
          <p:cNvPr id="4" name="1 CuadroTexto">
            <a:extLst>
              <a:ext uri="{FF2B5EF4-FFF2-40B4-BE49-F238E27FC236}">
                <a16:creationId xmlns:a16="http://schemas.microsoft.com/office/drawing/2014/main" id="{78370197-135A-5621-0177-15138C3FBD8F}"/>
              </a:ext>
            </a:extLst>
          </p:cNvPr>
          <p:cNvSpPr txBox="1"/>
          <p:nvPr/>
        </p:nvSpPr>
        <p:spPr>
          <a:xfrm>
            <a:off x="180211" y="3900495"/>
            <a:ext cx="46530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latin typeface="Latha" panose="020B0604020202020204" pitchFamily="34" charset="0"/>
                <a:ea typeface="Verdana" pitchFamily="34" charset="0"/>
                <a:cs typeface="Latha" panose="020B0604020202020204" pitchFamily="34" charset="0"/>
              </a:rPr>
              <a:t>PROGRAMA DE LA VIDA SILVESTRE </a:t>
            </a:r>
          </a:p>
          <a:p>
            <a:pPr algn="ctr"/>
            <a:r>
              <a:rPr lang="es-MX" sz="2000" dirty="0">
                <a:latin typeface="Latha" panose="020B0604020202020204" pitchFamily="34" charset="0"/>
                <a:ea typeface="Verdana" pitchFamily="34" charset="0"/>
                <a:cs typeface="Latha" panose="020B0604020202020204" pitchFamily="34" charset="0"/>
              </a:rPr>
              <a:t>Y DIVERSIFICACIÓN PRODUCTIVA</a:t>
            </a:r>
          </a:p>
          <a:p>
            <a:pPr algn="ctr"/>
            <a:r>
              <a:rPr lang="es-MX" sz="2000" dirty="0">
                <a:latin typeface="Latha" panose="020B0604020202020204" pitchFamily="34" charset="0"/>
                <a:ea typeface="Verdana" pitchFamily="34" charset="0"/>
                <a:cs typeface="Latha" panose="020B0604020202020204" pitchFamily="34" charset="0"/>
              </a:rPr>
              <a:t>EN EL SECTOR RURAL 1997-2000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120F8B-B63B-A539-D863-2F6A5885C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046" y="1171883"/>
            <a:ext cx="2788834" cy="212347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1D0DD4B-8474-3CDC-27F7-C374B1C17FD1}"/>
              </a:ext>
            </a:extLst>
          </p:cNvPr>
          <p:cNvSpPr txBox="1"/>
          <p:nvPr/>
        </p:nvSpPr>
        <p:spPr>
          <a:xfrm>
            <a:off x="8634698" y="5034957"/>
            <a:ext cx="32111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dirty="0">
                <a:latin typeface="Latha" panose="020B0604020202020204" pitchFamily="34" charset="0"/>
                <a:cs typeface="Latha" panose="020B0604020202020204" pitchFamily="34" charset="0"/>
              </a:rPr>
              <a:t>M.C. Julia Carabias</a:t>
            </a:r>
          </a:p>
          <a:p>
            <a:pPr algn="ctr"/>
            <a:r>
              <a:rPr lang="es-MX" dirty="0">
                <a:latin typeface="Latha" panose="020B0604020202020204" pitchFamily="34" charset="0"/>
                <a:cs typeface="Latha" panose="020B0604020202020204" pitchFamily="34" charset="0"/>
              </a:rPr>
              <a:t>Secretaria de Medio Ambiente</a:t>
            </a:r>
          </a:p>
          <a:p>
            <a:pPr algn="ctr"/>
            <a:r>
              <a:rPr lang="es-MX" dirty="0">
                <a:latin typeface="Latha" panose="020B0604020202020204" pitchFamily="34" charset="0"/>
                <a:cs typeface="Latha" panose="020B0604020202020204" pitchFamily="34" charset="0"/>
              </a:rPr>
              <a:t>1994-2000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FC89F80-A3F1-6F4D-FDEE-6B3B6F48A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40" y="6043691"/>
            <a:ext cx="1389318" cy="4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62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0C1D798-C24B-325D-20D5-F0300C30B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664" y="595745"/>
            <a:ext cx="3618481" cy="532014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E07A714-C4E8-E124-DD7F-B603C454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40" y="6043691"/>
            <a:ext cx="1389318" cy="45775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FFC929B-FE36-E743-0EC9-0F69FB4A6847}"/>
              </a:ext>
            </a:extLst>
          </p:cNvPr>
          <p:cNvSpPr txBox="1"/>
          <p:nvPr/>
        </p:nvSpPr>
        <p:spPr>
          <a:xfrm>
            <a:off x="326940" y="1527751"/>
            <a:ext cx="763942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latin typeface="Latha" panose="020B0604020202020204" pitchFamily="34" charset="0"/>
                <a:cs typeface="Latha" panose="020B0604020202020204" pitchFamily="34" charset="0"/>
              </a:rPr>
              <a:t>CENTROS PARA LA CONSERVACIÓN E INVESTIGACIÓN</a:t>
            </a:r>
          </a:p>
          <a:p>
            <a:pPr algn="just"/>
            <a:endParaRPr lang="es-MX" sz="2000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pPr algn="just"/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Artículo 38.- La Secretaría establecerá y operará de conformidad con lo establecido en el reglamento, Centros para la Conservación e Investigación de la Vida silvestre (CIVS), en los que se llevarán a cabo actividades de:</a:t>
            </a:r>
          </a:p>
          <a:p>
            <a:pPr algn="just"/>
            <a:endParaRPr lang="es-MX" sz="2000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pPr marL="514350" indent="-514350" algn="just">
              <a:buAutoNum type="romanUcPeriod"/>
            </a:pPr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Recepción, rehabilitación, protección, recuperación, reintroducción, canalización, y cualquiera otras que contribuyan a la conservación de ejemplares producto de rescate, entregas voluntarias, o aseguramientos por parte de la PROFEPA o la FGR;</a:t>
            </a:r>
          </a:p>
          <a:p>
            <a:pPr algn="just"/>
            <a:endParaRPr lang="es-MX" sz="2000" dirty="0"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085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5BFA67B3-8E90-2DD8-877F-59B272EA6BF5}"/>
              </a:ext>
            </a:extLst>
          </p:cNvPr>
          <p:cNvSpPr txBox="1"/>
          <p:nvPr/>
        </p:nvSpPr>
        <p:spPr>
          <a:xfrm>
            <a:off x="374072" y="1070001"/>
            <a:ext cx="1145770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000" dirty="0"/>
              <a:t>II. Difusión, capacitación, monitoreo, evaluación, muestreo, manejo, seguimiento permanente y cualquiera otras que contribuyan al desarrollo del conocimiento de la vida silvestre y su hábitat, así como la integración de éstos a los procesos de desarrollo sostenible. La Secretaría podrá celebrar convenios y acuerdos de coordinación y concertación para estos efectos;</a:t>
            </a:r>
          </a:p>
          <a:p>
            <a:pPr algn="just"/>
            <a:endParaRPr lang="es-MX" sz="2000" dirty="0"/>
          </a:p>
          <a:p>
            <a:pPr algn="r"/>
            <a:r>
              <a:rPr lang="es-MX" sz="2000" dirty="0"/>
              <a:t>Párrafo reformado DOF 26-06-2006</a:t>
            </a:r>
          </a:p>
          <a:p>
            <a:pPr algn="just"/>
            <a:endParaRPr lang="es-MX" sz="2000" dirty="0"/>
          </a:p>
          <a:p>
            <a:pPr algn="just"/>
            <a:endParaRPr lang="es-MX" sz="2000" dirty="0"/>
          </a:p>
          <a:p>
            <a:pPr algn="just"/>
            <a:endParaRPr lang="es-MX" sz="2000" dirty="0"/>
          </a:p>
          <a:p>
            <a:pPr algn="just"/>
            <a:r>
              <a:rPr lang="es-MX" sz="2000" dirty="0"/>
              <a:t>En dichos centros se llevará un registro de las personas físicas y morales con capacidad de mantener ejemplares de fauna silvestre en condiciones adecuadas. En el caso de que existan ejemplares que no puedan rehabilitarse para su liberación, éstos podrán destinarse a las personas físicas y morales que cuenten con el registro correspondiente, de conformidad con lo establecido en el capítulo sexto de este título.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C0F57C3-BAC1-96F8-E7C9-3087A03B9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0" y="6043691"/>
            <a:ext cx="1389318" cy="4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18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643D069-EC25-DF04-311A-80B6C6A85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18" y="32730"/>
            <a:ext cx="9301901" cy="682527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70A74F4-0F75-907C-57E0-3B5D15AAA0CE}"/>
              </a:ext>
            </a:extLst>
          </p:cNvPr>
          <p:cNvSpPr txBox="1"/>
          <p:nvPr/>
        </p:nvSpPr>
        <p:spPr>
          <a:xfrm>
            <a:off x="7994075" y="1357742"/>
            <a:ext cx="37799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/>
              <a:t>1 Chamizal; Cd. Juárez, Chihuahua</a:t>
            </a:r>
          </a:p>
          <a:p>
            <a:r>
              <a:rPr lang="es-MX" sz="2000" dirty="0"/>
              <a:t>2 </a:t>
            </a:r>
            <a:r>
              <a:rPr lang="es-MX" sz="2000" dirty="0" err="1"/>
              <a:t>Tolchic</a:t>
            </a:r>
            <a:r>
              <a:rPr lang="es-MX" sz="2000" dirty="0"/>
              <a:t>; Padilla, Tamaulipas</a:t>
            </a:r>
          </a:p>
          <a:p>
            <a:r>
              <a:rPr lang="es-MX" sz="2000" dirty="0"/>
              <a:t>3 Guadalajara, Jalisco</a:t>
            </a:r>
          </a:p>
          <a:p>
            <a:r>
              <a:rPr lang="es-MX" sz="2000" dirty="0"/>
              <a:t>4 San Cayetano, México</a:t>
            </a:r>
          </a:p>
          <a:p>
            <a:r>
              <a:rPr lang="es-MX" sz="2000" dirty="0"/>
              <a:t>5 Los Reyes; La Paz, </a:t>
            </a:r>
            <a:r>
              <a:rPr lang="es-MX" sz="2000" dirty="0" err="1"/>
              <a:t>MéxIco</a:t>
            </a:r>
            <a:r>
              <a:rPr lang="es-MX" sz="2000" dirty="0"/>
              <a:t>.</a:t>
            </a:r>
          </a:p>
          <a:p>
            <a:r>
              <a:rPr lang="es-MX" sz="2000" dirty="0"/>
              <a:t>6 San Bartolomé; </a:t>
            </a:r>
            <a:r>
              <a:rPr lang="es-MX" sz="2000" dirty="0" err="1"/>
              <a:t>Tecax</a:t>
            </a:r>
            <a:r>
              <a:rPr lang="es-MX" sz="2000" dirty="0"/>
              <a:t>, Yucatán</a:t>
            </a:r>
          </a:p>
          <a:p>
            <a:r>
              <a:rPr lang="es-MX" sz="2000" dirty="0"/>
              <a:t>7 San Felipe Bacalar; Quintana Roo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F258272-5599-E85F-EB99-87682E3C9574}"/>
              </a:ext>
            </a:extLst>
          </p:cNvPr>
          <p:cNvSpPr txBox="1"/>
          <p:nvPr/>
        </p:nvSpPr>
        <p:spPr>
          <a:xfrm>
            <a:off x="2618970" y="13300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FD058ED-C550-42E7-A796-B40AB4D170FE}"/>
              </a:ext>
            </a:extLst>
          </p:cNvPr>
          <p:cNvSpPr txBox="1"/>
          <p:nvPr/>
        </p:nvSpPr>
        <p:spPr>
          <a:xfrm>
            <a:off x="5195923" y="284017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7CE68E2-4C53-22FB-3605-4F181BD150FE}"/>
              </a:ext>
            </a:extLst>
          </p:cNvPr>
          <p:cNvSpPr txBox="1"/>
          <p:nvPr/>
        </p:nvSpPr>
        <p:spPr>
          <a:xfrm>
            <a:off x="3422537" y="446116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3F87C57-C3F3-A444-BCBE-CC73DD0E1A24}"/>
              </a:ext>
            </a:extLst>
          </p:cNvPr>
          <p:cNvSpPr txBox="1"/>
          <p:nvPr/>
        </p:nvSpPr>
        <p:spPr>
          <a:xfrm>
            <a:off x="4738723" y="48075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22DBB6B-F60B-3F79-999C-9F7BD3C420A9}"/>
              </a:ext>
            </a:extLst>
          </p:cNvPr>
          <p:cNvSpPr txBox="1"/>
          <p:nvPr/>
        </p:nvSpPr>
        <p:spPr>
          <a:xfrm>
            <a:off x="4988098" y="48352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B34AB7C-30F8-151A-4AF0-5068675BC727}"/>
              </a:ext>
            </a:extLst>
          </p:cNvPr>
          <p:cNvSpPr txBox="1"/>
          <p:nvPr/>
        </p:nvSpPr>
        <p:spPr>
          <a:xfrm>
            <a:off x="8424017" y="493222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DDC5CB2-D90E-1EAD-EC99-D9E4D925866A}"/>
              </a:ext>
            </a:extLst>
          </p:cNvPr>
          <p:cNvSpPr txBox="1"/>
          <p:nvPr/>
        </p:nvSpPr>
        <p:spPr>
          <a:xfrm>
            <a:off x="8243901" y="448887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7267881-C090-FFAC-48EA-C1B92D6A9DEA}"/>
              </a:ext>
            </a:extLst>
          </p:cNvPr>
          <p:cNvSpPr txBox="1"/>
          <p:nvPr/>
        </p:nvSpPr>
        <p:spPr>
          <a:xfrm>
            <a:off x="1414303" y="41559"/>
            <a:ext cx="7392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000" dirty="0"/>
              <a:t>LOCALIZACIÓN DE LOS </a:t>
            </a:r>
            <a:r>
              <a:rPr lang="es-MX" sz="2000" b="1" dirty="0"/>
              <a:t>CIVS</a:t>
            </a:r>
            <a:r>
              <a:rPr lang="es-MX" sz="2000" dirty="0"/>
              <a:t> DE ACUERDO A</a:t>
            </a:r>
          </a:p>
          <a:p>
            <a:pPr algn="ctr"/>
            <a:r>
              <a:rPr lang="es-MX" sz="2000" dirty="0"/>
              <a:t> LA ADMINISTRACIÓN DEL PROGRAMA DE VIDA SILVESTRE 1997-2000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CB235E64-6C81-A669-9924-6985DA5B5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478" y="4120858"/>
            <a:ext cx="1876425" cy="142875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1A03E36-6AE4-F433-57FA-25FE846F1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40" y="6043691"/>
            <a:ext cx="1389318" cy="4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0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CCD7095-30A6-BB20-E221-5F3C48495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49" y="1966260"/>
            <a:ext cx="9210039" cy="165085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6362281-40CB-7A03-46F2-BD9D2CF54945}"/>
              </a:ext>
            </a:extLst>
          </p:cNvPr>
          <p:cNvSpPr txBox="1"/>
          <p:nvPr/>
        </p:nvSpPr>
        <p:spPr>
          <a:xfrm>
            <a:off x="651164" y="734285"/>
            <a:ext cx="10987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De manera lamentable al año 2023, con la presente administración, la situación no ha mejoró.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312C979-EA47-9266-5872-951BA0BE3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40" y="6209951"/>
            <a:ext cx="1389318" cy="45775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6E32B3F-6AEF-510C-3AA3-25F6F8E868E5}"/>
              </a:ext>
            </a:extLst>
          </p:cNvPr>
          <p:cNvSpPr txBox="1"/>
          <p:nvPr/>
        </p:nvSpPr>
        <p:spPr>
          <a:xfrm>
            <a:off x="582299" y="4197929"/>
            <a:ext cx="1105616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Los CIVS a cargo de la SEMARNAT, gradualmente fueron cerrando, hasta que, en medio de la pandemia, fueron cerrados y únicamente quedo en funcionamiento el de Los Reyes; no obstante, el tráfico de primates continúa desbordado.</a:t>
            </a:r>
          </a:p>
          <a:p>
            <a:pPr algn="just"/>
            <a:endParaRPr lang="es-MX" sz="2000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pPr algn="ctr"/>
            <a:r>
              <a:rPr lang="es-MX" sz="2400" b="1" dirty="0">
                <a:latin typeface="Latha" panose="020B0604020202020204" pitchFamily="34" charset="0"/>
                <a:cs typeface="Latha" panose="020B0604020202020204" pitchFamily="34" charset="0"/>
              </a:rPr>
              <a:t>Sin que exista una política nacional para atender este problema.</a:t>
            </a:r>
          </a:p>
        </p:txBody>
      </p:sp>
    </p:spTree>
    <p:extLst>
      <p:ext uri="{BB962C8B-B14F-4D97-AF65-F5344CB8AC3E}">
        <p14:creationId xmlns:p14="http://schemas.microsoft.com/office/powerpoint/2010/main" val="3103968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96665C5-679D-7E9F-FF09-28D9A1A951A2}"/>
              </a:ext>
            </a:extLst>
          </p:cNvPr>
          <p:cNvSpPr txBox="1"/>
          <p:nvPr/>
        </p:nvSpPr>
        <p:spPr>
          <a:xfrm>
            <a:off x="54363" y="360212"/>
            <a:ext cx="1225014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000" dirty="0"/>
              <a:t>PROBLEMAS QUE ENFRENTARON LOS CIVS</a:t>
            </a:r>
          </a:p>
          <a:p>
            <a:endParaRPr lang="es-MX" sz="2000" dirty="0"/>
          </a:p>
          <a:p>
            <a:pPr algn="just"/>
            <a:r>
              <a:rPr lang="es-MX" sz="2000" dirty="0"/>
              <a:t>Nunca fueron suficientes.</a:t>
            </a:r>
          </a:p>
          <a:p>
            <a:pPr algn="just"/>
            <a:endParaRPr lang="es-MX" sz="2000" dirty="0"/>
          </a:p>
          <a:p>
            <a:pPr algn="just"/>
            <a:r>
              <a:rPr lang="es-MX" sz="2000" dirty="0"/>
              <a:t>Jamás tuvieron suficientes recursos humanos, materiales ni financieros.</a:t>
            </a:r>
          </a:p>
          <a:p>
            <a:pPr algn="just"/>
            <a:endParaRPr lang="es-MX" sz="2000" dirty="0"/>
          </a:p>
          <a:p>
            <a:pPr algn="just"/>
            <a:r>
              <a:rPr lang="es-MX" sz="2000" dirty="0"/>
              <a:t>No tuvieron protocolos oficiales de manejo para primates, ni programas de rehabilitación.</a:t>
            </a:r>
          </a:p>
          <a:p>
            <a:pPr algn="just"/>
            <a:endParaRPr lang="es-MX" sz="2000" dirty="0"/>
          </a:p>
          <a:p>
            <a:pPr algn="just"/>
            <a:r>
              <a:rPr lang="es-MX" sz="2000" dirty="0"/>
              <a:t>No contaron con personal con suficientemente capacitado para dar seguimiento a todas las fases de manejo.</a:t>
            </a:r>
          </a:p>
          <a:p>
            <a:pPr algn="just"/>
            <a:endParaRPr lang="es-MX" sz="2000" dirty="0"/>
          </a:p>
          <a:p>
            <a:pPr algn="just"/>
            <a:r>
              <a:rPr lang="es-MX" sz="2000" dirty="0"/>
              <a:t>Siempre enfrentaron sobrepoblación y saturación de organismos.</a:t>
            </a:r>
          </a:p>
          <a:p>
            <a:pPr algn="just"/>
            <a:endParaRPr lang="es-MX" sz="2000" dirty="0"/>
          </a:p>
          <a:p>
            <a:pPr algn="just"/>
            <a:r>
              <a:rPr lang="es-MX" sz="2000" dirty="0"/>
              <a:t>Nunca contaron con protocolos de manejo de cadáveres, muestras ni destino de los cuerpos.</a:t>
            </a:r>
          </a:p>
          <a:p>
            <a:pPr algn="just"/>
            <a:endParaRPr lang="es-MX" sz="2000" dirty="0"/>
          </a:p>
          <a:p>
            <a:pPr algn="just"/>
            <a:r>
              <a:rPr lang="es-MX" sz="2000" dirty="0"/>
              <a:t>No existió ningún archivo unificado que permita recuperar la información sobre lo que ocurrió desde 1997</a:t>
            </a:r>
          </a:p>
          <a:p>
            <a:pPr algn="just"/>
            <a:r>
              <a:rPr lang="es-MX" sz="2000" dirty="0"/>
              <a:t>a la fecha. </a:t>
            </a:r>
          </a:p>
          <a:p>
            <a:pPr algn="just"/>
            <a:endParaRPr lang="es-MX" sz="2000" dirty="0"/>
          </a:p>
          <a:p>
            <a:pPr algn="just"/>
            <a:r>
              <a:rPr lang="es-MX" sz="2000" dirty="0"/>
              <a:t>Siempre fueron criticados por personas ajenas, en particular por ecologistas, animalistas y medios de comunicación.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539FBC8-AB48-1C52-44EA-81CC258A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0" y="6043691"/>
            <a:ext cx="1389318" cy="4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11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CCD7095-30A6-BB20-E221-5F3C48495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49" y="1966260"/>
            <a:ext cx="9210039" cy="165085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6362281-40CB-7A03-46F2-BD9D2CF54945}"/>
              </a:ext>
            </a:extLst>
          </p:cNvPr>
          <p:cNvSpPr txBox="1"/>
          <p:nvPr/>
        </p:nvSpPr>
        <p:spPr>
          <a:xfrm>
            <a:off x="651164" y="734285"/>
            <a:ext cx="109873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De manera lamentable al año 2023, con la presente administración, la situación no ha mejoró;</a:t>
            </a:r>
          </a:p>
          <a:p>
            <a:r>
              <a:rPr lang="es-MX" sz="2400" b="1" dirty="0">
                <a:latin typeface="Latha" panose="020B0604020202020204" pitchFamily="34" charset="0"/>
                <a:cs typeface="Latha" panose="020B0604020202020204" pitchFamily="34" charset="0"/>
              </a:rPr>
              <a:t>sino todo lo contrario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F5F848B-A9D0-5F6A-9F06-0DADB75C8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193" y="3917410"/>
            <a:ext cx="3354549" cy="22323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74A7006-6E64-D768-2CA2-0D747AB124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227"/>
          <a:stretch/>
        </p:blipFill>
        <p:spPr>
          <a:xfrm>
            <a:off x="651164" y="3917410"/>
            <a:ext cx="3291180" cy="22323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E65B49F-E33A-C451-CB30-A7D7ABA93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591" y="3917410"/>
            <a:ext cx="3939830" cy="220630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9D0DAEE-7BDD-31B8-54A5-AAD7AE158A09}"/>
              </a:ext>
            </a:extLst>
          </p:cNvPr>
          <p:cNvSpPr txBox="1"/>
          <p:nvPr/>
        </p:nvSpPr>
        <p:spPr>
          <a:xfrm>
            <a:off x="2064334" y="6151412"/>
            <a:ext cx="9975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>
                <a:latin typeface="Latha" panose="020B0604020202020204" pitchFamily="34" charset="0"/>
                <a:cs typeface="Latha" panose="020B0604020202020204" pitchFamily="34" charset="0"/>
              </a:rPr>
              <a:t>Fuente: </a:t>
            </a:r>
            <a:r>
              <a:rPr lang="es-MX" sz="1400" b="1" dirty="0" err="1">
                <a:latin typeface="Latha" panose="020B0604020202020204" pitchFamily="34" charset="0"/>
                <a:cs typeface="Latha" panose="020B0604020202020204" pitchFamily="34" charset="0"/>
              </a:rPr>
              <a:t>SinEmbargoMx</a:t>
            </a:r>
            <a:r>
              <a:rPr lang="es-MX" sz="1400" dirty="0">
                <a:latin typeface="Latha" panose="020B0604020202020204" pitchFamily="34" charset="0"/>
                <a:cs typeface="Latha" panose="020B0604020202020204" pitchFamily="34" charset="0"/>
              </a:rPr>
              <a:t>			 Fuente; </a:t>
            </a:r>
            <a:r>
              <a:rPr lang="es-MX" sz="1400" b="1" dirty="0" err="1">
                <a:latin typeface="Latha" panose="020B0604020202020204" pitchFamily="34" charset="0"/>
                <a:cs typeface="Latha" panose="020B0604020202020204" pitchFamily="34" charset="0"/>
              </a:rPr>
              <a:t>XevaNoticias</a:t>
            </a:r>
            <a:r>
              <a:rPr lang="es-MX" sz="1400" dirty="0">
                <a:latin typeface="Latha" panose="020B0604020202020204" pitchFamily="34" charset="0"/>
                <a:cs typeface="Latha" panose="020B0604020202020204" pitchFamily="34" charset="0"/>
              </a:rPr>
              <a:t>		  	     Fuente: </a:t>
            </a:r>
            <a:r>
              <a:rPr lang="es-MX" sz="1400" b="1" dirty="0">
                <a:latin typeface="Latha" panose="020B0604020202020204" pitchFamily="34" charset="0"/>
                <a:cs typeface="Latha" panose="020B0604020202020204" pitchFamily="34" charset="0"/>
              </a:rPr>
              <a:t>El Economista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312C979-EA47-9266-5872-951BA0BE3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940" y="6209951"/>
            <a:ext cx="1389318" cy="45775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49A8131-0641-9491-1B47-DAA73091AA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0773" y="3553535"/>
            <a:ext cx="835224" cy="157290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EB306086-EDB0-41BE-7998-4C4D48D91484}"/>
              </a:ext>
            </a:extLst>
          </p:cNvPr>
          <p:cNvSpPr/>
          <p:nvPr/>
        </p:nvSpPr>
        <p:spPr>
          <a:xfrm>
            <a:off x="3166703" y="3563551"/>
            <a:ext cx="83727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X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548ED8A-0051-1AA0-0248-493A3F3D7648}"/>
              </a:ext>
            </a:extLst>
          </p:cNvPr>
          <p:cNvSpPr/>
          <p:nvPr/>
        </p:nvSpPr>
        <p:spPr>
          <a:xfrm>
            <a:off x="9622920" y="3549691"/>
            <a:ext cx="257112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 . . </a:t>
            </a:r>
            <a:endParaRPr lang="es-ES" sz="9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044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9C31B7E-E83C-A141-7A5B-55E16AA983A1}"/>
              </a:ext>
            </a:extLst>
          </p:cNvPr>
          <p:cNvSpPr txBox="1"/>
          <p:nvPr/>
        </p:nvSpPr>
        <p:spPr>
          <a:xfrm>
            <a:off x="4003962" y="1731833"/>
            <a:ext cx="4238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b="1" dirty="0"/>
              <a:t>EL PROBLEMA</a:t>
            </a:r>
          </a:p>
        </p:txBody>
      </p:sp>
    </p:spTree>
    <p:extLst>
      <p:ext uri="{BB962C8B-B14F-4D97-AF65-F5344CB8AC3E}">
        <p14:creationId xmlns:p14="http://schemas.microsoft.com/office/powerpoint/2010/main" val="3321240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3-11-07 at 11.39.54 PM">
            <a:hlinkClick r:id="" action="ppaction://media"/>
            <a:extLst>
              <a:ext uri="{FF2B5EF4-FFF2-40B4-BE49-F238E27FC236}">
                <a16:creationId xmlns:a16="http://schemas.microsoft.com/office/drawing/2014/main" id="{20D16388-0EBD-A8EE-C9D5-BDC84C2E49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855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0F473C4-8C39-1A9A-A722-268957123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4218" y="6034969"/>
            <a:ext cx="3017782" cy="82303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478A768-7BB5-57E1-F343-F1560EF6A446}"/>
              </a:ext>
            </a:extLst>
          </p:cNvPr>
          <p:cNvSpPr txBox="1"/>
          <p:nvPr/>
        </p:nvSpPr>
        <p:spPr>
          <a:xfrm>
            <a:off x="-13828" y="83125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latin typeface="Latha" panose="020B0604020202020204" pitchFamily="34" charset="0"/>
                <a:cs typeface="Latha" panose="020B0604020202020204" pitchFamily="34" charset="0"/>
              </a:rPr>
              <a:t>03 julio, 2022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9CF477-5ED2-0BA0-8F01-8D7B765C395F}"/>
              </a:ext>
            </a:extLst>
          </p:cNvPr>
          <p:cNvSpPr txBox="1"/>
          <p:nvPr/>
        </p:nvSpPr>
        <p:spPr>
          <a:xfrm>
            <a:off x="7730831" y="6068295"/>
            <a:ext cx="143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>
                <a:latin typeface="Latha" panose="020B0604020202020204" pitchFamily="34" charset="0"/>
                <a:cs typeface="Latha" panose="020B0604020202020204" pitchFamily="34" charset="0"/>
              </a:rPr>
              <a:t>Caso:</a:t>
            </a:r>
          </a:p>
        </p:txBody>
      </p:sp>
    </p:spTree>
    <p:extLst>
      <p:ext uri="{BB962C8B-B14F-4D97-AF65-F5344CB8AC3E}">
        <p14:creationId xmlns:p14="http://schemas.microsoft.com/office/powerpoint/2010/main" val="19137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7323A15-7664-383F-CD45-AF6BAAF33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62" r="12192"/>
          <a:stretch/>
        </p:blipFill>
        <p:spPr>
          <a:xfrm>
            <a:off x="3749631" y="325959"/>
            <a:ext cx="8204459" cy="613025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ABF2AF3-2678-0DC3-8DE2-F09E8AE814A3}"/>
              </a:ext>
            </a:extLst>
          </p:cNvPr>
          <p:cNvSpPr txBox="1"/>
          <p:nvPr/>
        </p:nvSpPr>
        <p:spPr>
          <a:xfrm>
            <a:off x="286367" y="2454822"/>
            <a:ext cx="321883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000" b="1" dirty="0">
                <a:latin typeface="Latha" panose="020B0604020202020204" pitchFamily="34" charset="0"/>
                <a:cs typeface="Latha" panose="020B0604020202020204" pitchFamily="34" charset="0"/>
              </a:rPr>
              <a:t>Monos araña decomisados por Patrulla Fronteriza son enviados a zoológico</a:t>
            </a:r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.</a:t>
            </a:r>
          </a:p>
          <a:p>
            <a:pPr algn="just"/>
            <a:endParaRPr lang="es-MX" sz="2000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pPr algn="just"/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*Los monos araña fueron hallados escondidos en una mochila negra con agujeros en la estación de Fort Brown, Texas, junto al río Bravo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E78B694-DE79-F4EC-BEC7-0FCD0F07B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36" b="28787"/>
          <a:stretch/>
        </p:blipFill>
        <p:spPr>
          <a:xfrm>
            <a:off x="22167" y="900073"/>
            <a:ext cx="3727464" cy="88663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FE0DF0C-EC21-35F0-8399-94E92C7381E8}"/>
              </a:ext>
            </a:extLst>
          </p:cNvPr>
          <p:cNvSpPr txBox="1"/>
          <p:nvPr/>
        </p:nvSpPr>
        <p:spPr>
          <a:xfrm>
            <a:off x="748142" y="376439"/>
            <a:ext cx="20464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000" b="1" i="0" dirty="0">
                <a:solidFill>
                  <a:srgbClr val="323232"/>
                </a:solidFill>
                <a:effectLst/>
                <a:latin typeface="Latha" panose="020B0604020202020204" pitchFamily="34" charset="0"/>
                <a:cs typeface="Latha" panose="020B0604020202020204" pitchFamily="34" charset="0"/>
              </a:rPr>
              <a:t>16 Agosto, 2023</a:t>
            </a:r>
            <a:endParaRPr lang="es-MX" sz="2000" b="1" dirty="0"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4F8FCC8-BDD2-0C36-8DC1-ECA47C806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40" y="6209951"/>
            <a:ext cx="1389318" cy="4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78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B8FBA5B-519B-178F-DB40-187C8286D4D7}"/>
              </a:ext>
            </a:extLst>
          </p:cNvPr>
          <p:cNvSpPr txBox="1"/>
          <p:nvPr/>
        </p:nvSpPr>
        <p:spPr>
          <a:xfrm>
            <a:off x="332523" y="540325"/>
            <a:ext cx="115131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Para manejar y mantener los animales entregados voluntariamente, asegurados o decomisados; las autoridades comúnmente solicitan “favores” atender problemas de atribución federal a:</a:t>
            </a:r>
          </a:p>
          <a:p>
            <a:endParaRPr lang="es-MX" sz="2000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Zoológicos municipales o privados.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UMA´s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PIMS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ONG´s</a:t>
            </a:r>
          </a:p>
          <a:p>
            <a:endParaRPr lang="es-MX" sz="2000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r>
              <a:rPr lang="es-MX" sz="2000" b="1" dirty="0">
                <a:latin typeface="Latha" panose="020B0604020202020204" pitchFamily="34" charset="0"/>
                <a:cs typeface="Latha" panose="020B0604020202020204" pitchFamily="34" charset="0"/>
              </a:rPr>
              <a:t>Sin pagar </a:t>
            </a:r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el costo por la atención médico veterinaria ni alimentación.</a:t>
            </a:r>
          </a:p>
          <a:p>
            <a:endParaRPr lang="es-MX" sz="2000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r>
              <a:rPr lang="es-MX" sz="2000" b="1" dirty="0">
                <a:latin typeface="Latha" panose="020B0604020202020204" pitchFamily="34" charset="0"/>
                <a:cs typeface="Latha" panose="020B0604020202020204" pitchFamily="34" charset="0"/>
              </a:rPr>
              <a:t>Sin</a:t>
            </a:r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 que en la mayoría de los casos existan </a:t>
            </a:r>
            <a:r>
              <a:rPr lang="es-MX" sz="2000" b="1" dirty="0">
                <a:latin typeface="Latha" panose="020B0604020202020204" pitchFamily="34" charset="0"/>
                <a:cs typeface="Latha" panose="020B0604020202020204" pitchFamily="34" charset="0"/>
              </a:rPr>
              <a:t>protocolos</a:t>
            </a:r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 de manejo, rehabilitación.</a:t>
            </a:r>
          </a:p>
          <a:p>
            <a:endParaRPr lang="es-MX" sz="2000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Son frecuentes los casos en los que </a:t>
            </a:r>
            <a:r>
              <a:rPr lang="es-MX" sz="2000" b="1" dirty="0">
                <a:latin typeface="Latha" panose="020B0604020202020204" pitchFamily="34" charset="0"/>
                <a:cs typeface="Latha" panose="020B0604020202020204" pitchFamily="34" charset="0"/>
              </a:rPr>
              <a:t>falta personal capacitado </a:t>
            </a:r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para el manejo, mantenimiento y rehabilitación de los animales.</a:t>
            </a:r>
          </a:p>
          <a:p>
            <a:endParaRPr lang="es-MX" sz="2000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r>
              <a:rPr lang="es-MX" sz="2000" b="1" dirty="0">
                <a:latin typeface="Latha" panose="020B0604020202020204" pitchFamily="34" charset="0"/>
                <a:cs typeface="Latha" panose="020B0604020202020204" pitchFamily="34" charset="0"/>
              </a:rPr>
              <a:t>Faltan programas de conservación </a:t>
            </a:r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o un programa nacional para atender estos casos.  </a:t>
            </a:r>
          </a:p>
          <a:p>
            <a:endParaRPr lang="es-MX" sz="2000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  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8663449-AC80-A338-1FD7-1AB5CD93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0" y="6209951"/>
            <a:ext cx="1389318" cy="4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87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202CE51-F9F6-9399-43EB-060A7F988C8D}"/>
              </a:ext>
            </a:extLst>
          </p:cNvPr>
          <p:cNvSpPr txBox="1"/>
          <p:nvPr/>
        </p:nvSpPr>
        <p:spPr>
          <a:xfrm>
            <a:off x="429480" y="360225"/>
            <a:ext cx="11513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De manera paradójica, en las exultantes demandas animalistas para  otorgar “derechos” a los animales, las especies primates nativas no han merecido atención de los “protectores”; a pesar de que ninguna otra especie animal tiene mayor proximidad filogenética con la nuestra, los monos no ocupan lugar en sus protestas. En contraste a lo que ocurre con perros y gatos.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572158B-1D45-EC7A-0B2E-D8FEFE54B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0" y="6209951"/>
            <a:ext cx="1389318" cy="45775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EE30590-FB5A-1AD3-3C07-1CC93E0A8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35" y="2017190"/>
            <a:ext cx="5621108" cy="37463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782E73A-C5B5-5FF6-8959-EB472F28F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80" y="2037565"/>
            <a:ext cx="5569748" cy="371207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4C433AF-5A5A-DBB9-4301-F0D7106652CF}"/>
              </a:ext>
            </a:extLst>
          </p:cNvPr>
          <p:cNvSpPr txBox="1"/>
          <p:nvPr/>
        </p:nvSpPr>
        <p:spPr>
          <a:xfrm>
            <a:off x="4558145" y="5749630"/>
            <a:ext cx="1433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Foto: </a:t>
            </a:r>
            <a:r>
              <a:rPr lang="es-MX" sz="1600" b="1" dirty="0"/>
              <a:t>JC Olmos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4E4BFD2-DE63-0DDC-E8D1-B5A187706A59}"/>
              </a:ext>
            </a:extLst>
          </p:cNvPr>
          <p:cNvSpPr txBox="1"/>
          <p:nvPr/>
        </p:nvSpPr>
        <p:spPr>
          <a:xfrm>
            <a:off x="10404755" y="5735772"/>
            <a:ext cx="1433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Foto: </a:t>
            </a:r>
            <a:r>
              <a:rPr lang="es-MX" sz="1600" b="1" dirty="0"/>
              <a:t>JC Olmos</a:t>
            </a:r>
          </a:p>
        </p:txBody>
      </p:sp>
    </p:spTree>
    <p:extLst>
      <p:ext uri="{BB962C8B-B14F-4D97-AF65-F5344CB8AC3E}">
        <p14:creationId xmlns:p14="http://schemas.microsoft.com/office/powerpoint/2010/main" val="659531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6559B04-DFE6-236A-8512-BFA03830D559}"/>
              </a:ext>
            </a:extLst>
          </p:cNvPr>
          <p:cNvSpPr txBox="1"/>
          <p:nvPr/>
        </p:nvSpPr>
        <p:spPr>
          <a:xfrm>
            <a:off x="1288480" y="1731833"/>
            <a:ext cx="9634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b="1" dirty="0"/>
              <a:t>UNA ALTERNATIVA DE SOLUCIÓN</a:t>
            </a:r>
          </a:p>
        </p:txBody>
      </p:sp>
    </p:spTree>
    <p:extLst>
      <p:ext uri="{BB962C8B-B14F-4D97-AF65-F5344CB8AC3E}">
        <p14:creationId xmlns:p14="http://schemas.microsoft.com/office/powerpoint/2010/main" val="886934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373818D-B0C1-17DC-4B41-116916B9C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935" y="1335614"/>
            <a:ext cx="2143125" cy="21431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96CF9CE-CEFA-2C5C-DE65-F260E52AD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027" y="1469525"/>
            <a:ext cx="3320366" cy="12237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57BB84E-230B-9F48-FAFE-151A2BC7E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23" y="1445537"/>
            <a:ext cx="3390035" cy="11169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95BD4C-3434-6415-67D2-25B5E495D5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52" r="19899"/>
          <a:stretch/>
        </p:blipFill>
        <p:spPr>
          <a:xfrm>
            <a:off x="1058728" y="4581711"/>
            <a:ext cx="2432994" cy="21431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4A9D354-0E32-7D7C-1CC7-8C4C6FFE8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41" y="2827203"/>
            <a:ext cx="3568861" cy="181852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17CF509-9FAC-71A6-3FE5-41995BFA2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9420" y="4198303"/>
            <a:ext cx="2143125" cy="21431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4490AEE-4ACF-E5F0-7288-8A3CA39BD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7210" y="3791825"/>
            <a:ext cx="1635302" cy="163530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563BDFF-A64F-BFB2-D040-797FB6B277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5237" y="3842777"/>
            <a:ext cx="1133893" cy="153339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97E9B95-8621-A593-B81B-AFB8A6238FFE}"/>
              </a:ext>
            </a:extLst>
          </p:cNvPr>
          <p:cNvSpPr txBox="1"/>
          <p:nvPr/>
        </p:nvSpPr>
        <p:spPr>
          <a:xfrm>
            <a:off x="415637" y="196841"/>
            <a:ext cx="1140228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LA PROPUESTA ALTERNATIVA DE ESTA ALIANZA ES:</a:t>
            </a:r>
          </a:p>
          <a:p>
            <a:endParaRPr lang="es-MX" sz="2400" b="1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pPr algn="ctr"/>
            <a:r>
              <a:rPr lang="es-MX" sz="2400" b="1" dirty="0"/>
              <a:t>ESTRATEGIA MEXICANA PARA LA CONSERVACIÓN DE PRIMATES</a:t>
            </a:r>
          </a:p>
        </p:txBody>
      </p:sp>
    </p:spTree>
    <p:extLst>
      <p:ext uri="{BB962C8B-B14F-4D97-AF65-F5344CB8AC3E}">
        <p14:creationId xmlns:p14="http://schemas.microsoft.com/office/powerpoint/2010/main" val="2793043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9B1DC4-5062-2AB0-D5FC-9B4AFA959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0" y="6043691"/>
            <a:ext cx="1389318" cy="45775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BDC5BBB-2993-50FA-D9DB-6817EB7AAEFA}"/>
              </a:ext>
            </a:extLst>
          </p:cNvPr>
          <p:cNvSpPr txBox="1"/>
          <p:nvPr/>
        </p:nvSpPr>
        <p:spPr>
          <a:xfrm>
            <a:off x="8666358" y="53427"/>
            <a:ext cx="334553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Propuesta</a:t>
            </a:r>
          </a:p>
          <a:p>
            <a:endParaRPr lang="es-MX" sz="1700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pPr algn="just"/>
            <a:r>
              <a:rPr lang="es-MX" sz="1700" b="1" dirty="0">
                <a:latin typeface="Latha" panose="020B0604020202020204" pitchFamily="34" charset="0"/>
                <a:cs typeface="Latha" panose="020B0604020202020204" pitchFamily="34" charset="0"/>
              </a:rPr>
              <a:t>Identificar grupos de trabajo </a:t>
            </a:r>
            <a:r>
              <a:rPr lang="es-MX" sz="1700" dirty="0">
                <a:latin typeface="Latha" panose="020B0604020202020204" pitchFamily="34" charset="0"/>
                <a:cs typeface="Latha" panose="020B0604020202020204" pitchFamily="34" charset="0"/>
              </a:rPr>
              <a:t>con antecedentes  de  ejecutar o haber realizado actividades que  contribuyan a contrarrestar el exterminio de las poblaciones de primates silvestres</a:t>
            </a:r>
            <a:r>
              <a:rPr lang="es-MX" sz="1700" b="1" dirty="0">
                <a:latin typeface="Latha" panose="020B0604020202020204" pitchFamily="34" charset="0"/>
                <a:cs typeface="Latha" panose="020B0604020202020204" pitchFamily="34" charset="0"/>
              </a:rPr>
              <a:t>.</a:t>
            </a:r>
          </a:p>
          <a:p>
            <a:pPr algn="just"/>
            <a:endParaRPr lang="es-MX" sz="1700" b="1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pPr algn="just"/>
            <a:r>
              <a:rPr lang="es-MX" sz="1700" b="1" dirty="0">
                <a:latin typeface="Latha" panose="020B0604020202020204" pitchFamily="34" charset="0"/>
                <a:cs typeface="Latha" panose="020B0604020202020204" pitchFamily="34" charset="0"/>
              </a:rPr>
              <a:t>Establecer acuerdos para la colaboración </a:t>
            </a:r>
            <a:r>
              <a:rPr lang="es-MX" sz="1700" dirty="0">
                <a:latin typeface="Latha" panose="020B0604020202020204" pitchFamily="34" charset="0"/>
                <a:cs typeface="Latha" panose="020B0604020202020204" pitchFamily="34" charset="0"/>
              </a:rPr>
              <a:t>interinstitucional con Capital Humano, recursos técnicos y materiales o financieros.</a:t>
            </a:r>
          </a:p>
          <a:p>
            <a:pPr algn="just"/>
            <a:endParaRPr lang="es-MX" sz="1700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pPr algn="just"/>
            <a:r>
              <a:rPr lang="es-MX" sz="1700" b="1" dirty="0">
                <a:latin typeface="Latha" panose="020B0604020202020204" pitchFamily="34" charset="0"/>
                <a:cs typeface="Latha" panose="020B0604020202020204" pitchFamily="34" charset="0"/>
              </a:rPr>
              <a:t>Vincular las actividades </a:t>
            </a:r>
            <a:r>
              <a:rPr lang="es-MX" sz="1700" dirty="0">
                <a:latin typeface="Latha" panose="020B0604020202020204" pitchFamily="34" charset="0"/>
                <a:cs typeface="Latha" panose="020B0604020202020204" pitchFamily="34" charset="0"/>
              </a:rPr>
              <a:t>de esta alianza con una </a:t>
            </a:r>
            <a:r>
              <a:rPr lang="es-MX" sz="1700" b="1" dirty="0">
                <a:latin typeface="Latha" panose="020B0604020202020204" pitchFamily="34" charset="0"/>
                <a:cs typeface="Latha" panose="020B0604020202020204" pitchFamily="34" charset="0"/>
              </a:rPr>
              <a:t>política nacional de protección y conservación de los primates nativos.</a:t>
            </a:r>
          </a:p>
          <a:p>
            <a:pPr algn="just"/>
            <a:endParaRPr lang="es-MX" sz="1700" b="1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pPr algn="just"/>
            <a:r>
              <a:rPr lang="es-MX" sz="1700" b="1" dirty="0">
                <a:latin typeface="Latha" panose="020B0604020202020204" pitchFamily="34" charset="0"/>
                <a:cs typeface="Latha" panose="020B0604020202020204" pitchFamily="34" charset="0"/>
              </a:rPr>
              <a:t>Establecer Protocolos de Trabajo </a:t>
            </a:r>
            <a:r>
              <a:rPr lang="es-MX" sz="1700" dirty="0">
                <a:latin typeface="Latha" panose="020B0604020202020204" pitchFamily="34" charset="0"/>
                <a:cs typeface="Latha" panose="020B0604020202020204" pitchFamily="34" charset="0"/>
              </a:rPr>
              <a:t>homólogos..</a:t>
            </a:r>
          </a:p>
          <a:p>
            <a:pPr algn="just"/>
            <a:endParaRPr lang="es-MX" sz="1700" b="1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pPr algn="just"/>
            <a:r>
              <a:rPr lang="es-MX" sz="1700" b="1" dirty="0">
                <a:latin typeface="Latha" panose="020B0604020202020204" pitchFamily="34" charset="0"/>
                <a:cs typeface="Latha" panose="020B0604020202020204" pitchFamily="34" charset="0"/>
              </a:rPr>
              <a:t>Intercambio de información.</a:t>
            </a:r>
            <a:endParaRPr lang="es-MX" sz="1700" dirty="0"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EDF64E-EC20-E92D-DCD0-D29518BE8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61" y="0"/>
            <a:ext cx="8461981" cy="5639289"/>
          </a:xfrm>
          <a:prstGeom prst="rect">
            <a:avLst/>
          </a:prstGeom>
        </p:spPr>
      </p:pic>
      <p:sp>
        <p:nvSpPr>
          <p:cNvPr id="6" name="2 CuadroTexto">
            <a:extLst>
              <a:ext uri="{FF2B5EF4-FFF2-40B4-BE49-F238E27FC236}">
                <a16:creationId xmlns:a16="http://schemas.microsoft.com/office/drawing/2014/main" id="{3DD7C3ED-5492-49D7-26B3-041708A845F7}"/>
              </a:ext>
            </a:extLst>
          </p:cNvPr>
          <p:cNvSpPr txBox="1"/>
          <p:nvPr/>
        </p:nvSpPr>
        <p:spPr>
          <a:xfrm>
            <a:off x="2522237" y="5871289"/>
            <a:ext cx="3559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Latha" panose="020B0604020202020204" pitchFamily="34" charset="0"/>
                <a:cs typeface="Latha" panose="020B0604020202020204" pitchFamily="34" charset="0"/>
              </a:rPr>
              <a:t>     PACE Primates</a:t>
            </a:r>
            <a:r>
              <a:rPr lang="es-MX" dirty="0">
                <a:latin typeface="Latha" panose="020B0604020202020204" pitchFamily="34" charset="0"/>
                <a:cs typeface="Latha" panose="020B0604020202020204" pitchFamily="34" charset="0"/>
              </a:rPr>
              <a:t>	</a:t>
            </a:r>
          </a:p>
          <a:p>
            <a:pPr algn="ctr"/>
            <a:r>
              <a:rPr lang="es-MX" dirty="0">
                <a:latin typeface="Latha" panose="020B0604020202020204" pitchFamily="34" charset="0"/>
                <a:cs typeface="Latha" panose="020B0604020202020204" pitchFamily="34" charset="0"/>
              </a:rPr>
              <a:t>Villahermosa, Tab. Junio de 2009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46240D-0E33-FF27-2B30-E7933AF92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845" y="5686817"/>
            <a:ext cx="1372833" cy="101855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AFB1F1F-CDA5-4352-02D1-1F17EE690F45}"/>
              </a:ext>
            </a:extLst>
          </p:cNvPr>
          <p:cNvSpPr txBox="1"/>
          <p:nvPr/>
        </p:nvSpPr>
        <p:spPr>
          <a:xfrm>
            <a:off x="332509" y="5261682"/>
            <a:ext cx="1489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</a:rPr>
              <a:t>Imagen: </a:t>
            </a:r>
            <a:r>
              <a:rPr lang="es-MX" sz="1400" b="1" dirty="0">
                <a:solidFill>
                  <a:schemeClr val="bg1"/>
                </a:solidFill>
              </a:rPr>
              <a:t>JC Olmos</a:t>
            </a:r>
          </a:p>
        </p:txBody>
      </p:sp>
    </p:spTree>
    <p:extLst>
      <p:ext uri="{BB962C8B-B14F-4D97-AF65-F5344CB8AC3E}">
        <p14:creationId xmlns:p14="http://schemas.microsoft.com/office/powerpoint/2010/main" val="1217625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976892" y="577003"/>
            <a:ext cx="630653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latin typeface="Latha" pitchFamily="34" charset="0"/>
                <a:cs typeface="Latha" pitchFamily="34" charset="0"/>
              </a:rPr>
              <a:t>Acciones  preventivas.</a:t>
            </a:r>
          </a:p>
          <a:p>
            <a:endParaRPr lang="es-MX" sz="2000" dirty="0">
              <a:latin typeface="Latha" pitchFamily="34" charset="0"/>
              <a:cs typeface="Latha" pitchFamily="34" charset="0"/>
            </a:endParaRPr>
          </a:p>
          <a:p>
            <a:r>
              <a:rPr lang="es-MX" sz="2000" dirty="0">
                <a:latin typeface="Latha" pitchFamily="34" charset="0"/>
                <a:cs typeface="Latha" pitchFamily="34" charset="0"/>
              </a:rPr>
              <a:t>Campañas y Programas de Educación Ambiental </a:t>
            </a:r>
          </a:p>
          <a:p>
            <a:endParaRPr lang="es-MX" sz="2000" dirty="0">
              <a:latin typeface="Latha" pitchFamily="34" charset="0"/>
              <a:cs typeface="Latha" pitchFamily="34" charset="0"/>
            </a:endParaRPr>
          </a:p>
          <a:p>
            <a:endParaRPr lang="es-MX" sz="2000" dirty="0">
              <a:latin typeface="Latha" pitchFamily="34" charset="0"/>
              <a:cs typeface="Latha" pitchFamily="34" charset="0"/>
            </a:endParaRPr>
          </a:p>
          <a:p>
            <a:endParaRPr lang="es-MX" sz="2000" dirty="0">
              <a:latin typeface="Latha" pitchFamily="34" charset="0"/>
              <a:cs typeface="Latha" pitchFamily="34" charset="0"/>
            </a:endParaRPr>
          </a:p>
          <a:p>
            <a:r>
              <a:rPr lang="es-MX" sz="2000" b="1" dirty="0">
                <a:latin typeface="Latha" pitchFamily="34" charset="0"/>
                <a:cs typeface="Latha" pitchFamily="34" charset="0"/>
              </a:rPr>
              <a:t>Acciones correctivas.</a:t>
            </a:r>
          </a:p>
          <a:p>
            <a:endParaRPr lang="es-MX" sz="2000" b="1" dirty="0">
              <a:latin typeface="Latha" pitchFamily="34" charset="0"/>
              <a:cs typeface="Latha" pitchFamily="34" charset="0"/>
            </a:endParaRPr>
          </a:p>
          <a:p>
            <a:r>
              <a:rPr lang="es-MX" sz="2000" dirty="0">
                <a:latin typeface="Latha" pitchFamily="34" charset="0"/>
                <a:cs typeface="Latha" pitchFamily="34" charset="0"/>
              </a:rPr>
              <a:t>Recuperación de monos:	a) Reintegración a su hábitat.</a:t>
            </a:r>
          </a:p>
          <a:p>
            <a:r>
              <a:rPr lang="es-MX" sz="2000" dirty="0">
                <a:latin typeface="Latha" pitchFamily="34" charset="0"/>
                <a:cs typeface="Latha" pitchFamily="34" charset="0"/>
              </a:rPr>
              <a:t>                   b) Canalización a UMA´s</a:t>
            </a:r>
          </a:p>
          <a:p>
            <a:r>
              <a:rPr lang="es-MX" sz="2000" dirty="0">
                <a:latin typeface="Latha" pitchFamily="34" charset="0"/>
                <a:cs typeface="Latha" pitchFamily="34" charset="0"/>
              </a:rPr>
              <a:t>			c) Rehabilitación</a:t>
            </a:r>
          </a:p>
          <a:p>
            <a:endParaRPr lang="es-MX" sz="2000" dirty="0">
              <a:latin typeface="Latha" pitchFamily="34" charset="0"/>
              <a:cs typeface="Latha" pitchFamily="34" charset="0"/>
            </a:endParaRPr>
          </a:p>
          <a:p>
            <a:r>
              <a:rPr lang="es-MX" sz="2000" dirty="0">
                <a:latin typeface="Latha" pitchFamily="34" charset="0"/>
                <a:cs typeface="Latha" pitchFamily="34" charset="0"/>
              </a:rPr>
              <a:t>Asesoría para manejo y mantenimiento</a:t>
            </a:r>
          </a:p>
          <a:p>
            <a:endParaRPr lang="es-MX" sz="2000" dirty="0">
              <a:latin typeface="Latha" pitchFamily="34" charset="0"/>
              <a:cs typeface="Latha" pitchFamily="34" charset="0"/>
            </a:endParaRPr>
          </a:p>
          <a:p>
            <a:r>
              <a:rPr lang="es-MX" sz="2000" dirty="0">
                <a:latin typeface="Latha" pitchFamily="34" charset="0"/>
                <a:cs typeface="Latha" pitchFamily="34" charset="0"/>
              </a:rPr>
              <a:t>Denuncias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3883C7F-A574-C366-B04B-7BDC4058D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167" y="311131"/>
            <a:ext cx="4554268" cy="626977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505B73F-3E78-8017-314F-4D8215D65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40" y="6043691"/>
            <a:ext cx="1389318" cy="4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74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94FBBB9-A85F-7D26-4772-68351527A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27" y="3989275"/>
            <a:ext cx="1588057" cy="158805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6E7F67-C062-04A5-527F-A3D03F1D7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374" y="3989275"/>
            <a:ext cx="1588056" cy="158805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0B89F3-83A4-DEF1-2DC3-2E16946F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05" y="3989275"/>
            <a:ext cx="1579032" cy="15880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CA023C-1A3F-A47F-9C8F-94A08B045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875" y="3989275"/>
            <a:ext cx="1579032" cy="15880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170A7E8-A2F5-CABE-4DB6-AE89FBB29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0798" y="3989275"/>
            <a:ext cx="1588056" cy="158805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6A523FE-28AF-616C-E7DC-8C61B440CD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15" r="15770"/>
          <a:stretch/>
        </p:blipFill>
        <p:spPr>
          <a:xfrm>
            <a:off x="7850192" y="17298"/>
            <a:ext cx="4355663" cy="37468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66986D4-DC70-A073-1631-59C305E583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934" y="2335238"/>
            <a:ext cx="6748619" cy="8012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8E9BE9C-7093-883C-D4B6-B3D6A99D50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940" y="6043691"/>
            <a:ext cx="1389318" cy="45775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28E240A-B6F6-D06A-25FD-F566531C2640}"/>
              </a:ext>
            </a:extLst>
          </p:cNvPr>
          <p:cNvSpPr txBox="1"/>
          <p:nvPr/>
        </p:nvSpPr>
        <p:spPr>
          <a:xfrm>
            <a:off x="1011373" y="928251"/>
            <a:ext cx="6240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La estructura, dinámica y actividades de la Estrategia</a:t>
            </a:r>
          </a:p>
          <a:p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se ajustan a: </a:t>
            </a:r>
          </a:p>
        </p:txBody>
      </p:sp>
    </p:spTree>
    <p:extLst>
      <p:ext uri="{BB962C8B-B14F-4D97-AF65-F5344CB8AC3E}">
        <p14:creationId xmlns:p14="http://schemas.microsoft.com/office/powerpoint/2010/main" val="3745767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1EA8BE7-9035-3AED-8756-F823C1CE1114}"/>
              </a:ext>
            </a:extLst>
          </p:cNvPr>
          <p:cNvSpPr txBox="1"/>
          <p:nvPr/>
        </p:nvSpPr>
        <p:spPr>
          <a:xfrm>
            <a:off x="616857" y="469072"/>
            <a:ext cx="1074204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Acuerdos de colaboración:</a:t>
            </a:r>
          </a:p>
          <a:p>
            <a:endParaRPr lang="es-MX" sz="2000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endParaRPr lang="es-MX" sz="2000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r>
              <a:rPr lang="es-MX" b="1" dirty="0">
                <a:latin typeface="Latha" panose="020B0604020202020204" pitchFamily="34" charset="0"/>
                <a:cs typeface="Latha" panose="020B0604020202020204" pitchFamily="34" charset="0"/>
              </a:rPr>
              <a:t>  EA		RECUPERACIÓN		MANEJO		REHABILITACIÓN		MONITOREO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531C5A6-BE8D-2CB4-E8DF-C0139C052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98" y="2303499"/>
            <a:ext cx="1361006" cy="44795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3A9A728-8854-0BE5-A055-96E7B89D0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53" y="2306560"/>
            <a:ext cx="1365622" cy="44504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A7DDADB-4C5F-6133-2410-A331FFDA1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513" y="2336441"/>
            <a:ext cx="1365622" cy="4450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69A664F-59CD-C7AF-1D4A-FFE8A7D5D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16" y="3253887"/>
            <a:ext cx="772789" cy="77499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FF4BD33-1D23-89A3-8F59-60DE0A87E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1135" y="3254619"/>
            <a:ext cx="768163" cy="7742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24F54B2-3ACE-F345-2AB8-0D3F29FA1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835" y="3251316"/>
            <a:ext cx="768163" cy="77425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7491712-6DFA-927F-F1E8-6429E3510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412" y="2219678"/>
            <a:ext cx="768163" cy="77425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CB449BE-CD28-C02D-E131-2CBE06700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91" y="4563145"/>
            <a:ext cx="1361006" cy="50037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51DB81D-4885-BAEE-3BEB-A8505FB742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440" y="4593418"/>
            <a:ext cx="1365622" cy="49991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4CA31B7-FB9C-497A-323C-9D9E13C0C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8513" y="4563145"/>
            <a:ext cx="1365622" cy="49991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D53E0A5-90E2-1509-834A-03CF24B717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724" y="3455750"/>
            <a:ext cx="1365622" cy="49991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4E70CA0-FD01-033B-9D9C-352034F8A1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2852" y="2273949"/>
            <a:ext cx="1365622" cy="49991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804335B-8D36-7D67-07B1-5A3B941A6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857" y="5447513"/>
            <a:ext cx="891071" cy="78610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1685684-41D1-9E99-2A0E-B024DB8AB1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2056" y="5474879"/>
            <a:ext cx="890093" cy="78645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B17C3AC8-8E19-0EA3-C7B5-E1C17575AC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0982" y="5468658"/>
            <a:ext cx="890093" cy="78645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5AA1F31-6023-AD27-EB84-F9034568A8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0876" y="4369006"/>
            <a:ext cx="890093" cy="78645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B8CD8B9-6B1D-2494-AFFD-039CB5238B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7761" y="3169213"/>
            <a:ext cx="890093" cy="7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06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18B3DBC-AEF3-359C-E022-EA54DAEBF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0" y="6043691"/>
            <a:ext cx="1389318" cy="4577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DF2C1C0-0AD9-A993-1A50-F75DBF5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68"/>
          <a:stretch/>
        </p:blipFill>
        <p:spPr>
          <a:xfrm>
            <a:off x="1" y="-1"/>
            <a:ext cx="12192000" cy="154838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C8C300-EE8D-E5C1-007B-77FBF09E5C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44"/>
          <a:stretch/>
        </p:blipFill>
        <p:spPr>
          <a:xfrm>
            <a:off x="1" y="1565563"/>
            <a:ext cx="12192000" cy="248841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09FE80D-DB80-5AA9-FDE4-6570CA3A7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834" y="3546765"/>
            <a:ext cx="3814545" cy="330104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53876FB-F021-CDC9-0E97-D2638B8DE41F}"/>
              </a:ext>
            </a:extLst>
          </p:cNvPr>
          <p:cNvSpPr txBox="1"/>
          <p:nvPr/>
        </p:nvSpPr>
        <p:spPr>
          <a:xfrm>
            <a:off x="9973563" y="4890655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latin typeface="Latha" panose="020B0604020202020204" pitchFamily="34" charset="0"/>
                <a:cs typeface="Latha" panose="020B0604020202020204" pitchFamily="34" charset="0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967826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686B04F-2514-421E-7489-23C1EBB09960}"/>
              </a:ext>
            </a:extLst>
          </p:cNvPr>
          <p:cNvSpPr txBox="1"/>
          <p:nvPr/>
        </p:nvSpPr>
        <p:spPr>
          <a:xfrm>
            <a:off x="235518" y="969816"/>
            <a:ext cx="115685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Agradecimientos:</a:t>
            </a:r>
          </a:p>
          <a:p>
            <a:endParaRPr lang="es-MX" sz="2000" dirty="0"/>
          </a:p>
          <a:p>
            <a:r>
              <a:rPr lang="es-MX" sz="2000" dirty="0"/>
              <a:t>Dra. Diana A. Platas Neri		Dr. Roberto E. Mercadillo Caballero		Sen. José Luis Pech Várguez</a:t>
            </a:r>
          </a:p>
          <a:p>
            <a:endParaRPr lang="es-MX" sz="2000" dirty="0"/>
          </a:p>
          <a:p>
            <a:endParaRPr lang="es-MX" sz="2000" dirty="0"/>
          </a:p>
          <a:p>
            <a:endParaRPr lang="es-MX" sz="2000" dirty="0"/>
          </a:p>
          <a:p>
            <a:endParaRPr lang="es-MX" sz="2000" dirty="0"/>
          </a:p>
          <a:p>
            <a:endParaRPr lang="es-MX" sz="2000" dirty="0"/>
          </a:p>
          <a:p>
            <a:endParaRPr lang="es-MX" sz="2000" dirty="0"/>
          </a:p>
          <a:p>
            <a:endParaRPr lang="es-MX" sz="2000" dirty="0"/>
          </a:p>
          <a:p>
            <a:endParaRPr lang="es-MX" sz="2000" dirty="0"/>
          </a:p>
          <a:p>
            <a:r>
              <a:rPr lang="es-MX" sz="2000" dirty="0"/>
              <a:t>				</a:t>
            </a:r>
            <a:r>
              <a:rPr lang="es-MX" sz="2400" b="1" dirty="0"/>
              <a:t>MVZ Roberto Wolf </a:t>
            </a:r>
            <a:r>
              <a:rPr lang="es-MX" sz="2400" b="1" dirty="0" err="1"/>
              <a:t>Webbels</a:t>
            </a:r>
            <a:endParaRPr lang="es-MX" sz="2400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D39D299-E22D-6184-A3E0-845DE9CD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586" y="2156033"/>
            <a:ext cx="1133954" cy="15363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488BE07-22DB-C842-5ED7-76A7D7B54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40" y="6209951"/>
            <a:ext cx="1389318" cy="45775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8201E1-A6AD-1B1D-2BB6-FF53DF3A4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070" y="2349279"/>
            <a:ext cx="4283450" cy="114983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B4F5913-BA0A-4FFE-6113-99AAD90CD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14" y="2401828"/>
            <a:ext cx="2048341" cy="129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85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411927" y="3666257"/>
            <a:ext cx="542340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400" b="1" dirty="0"/>
              <a:t>Biól. Juan Carlos Sánchez Olmos</a:t>
            </a:r>
            <a:endParaRPr lang="es-MX" sz="2400" dirty="0"/>
          </a:p>
          <a:p>
            <a:pPr algn="ctr"/>
            <a:endParaRPr lang="es-MX" sz="2400" dirty="0"/>
          </a:p>
          <a:p>
            <a:pPr algn="ctr"/>
            <a:r>
              <a:rPr lang="es-MX" sz="2400" dirty="0"/>
              <a:t>Correo electrónico</a:t>
            </a:r>
            <a:r>
              <a:rPr lang="es-MX" sz="2400" b="1" dirty="0"/>
              <a:t>: </a:t>
            </a:r>
            <a:r>
              <a:rPr lang="es-MX" sz="2400" b="1" dirty="0">
                <a:hlinkClick r:id="rId2"/>
              </a:rPr>
              <a:t>olmosmx@gmail.com</a:t>
            </a:r>
            <a:endParaRPr lang="es-MX" sz="2400" b="1" dirty="0"/>
          </a:p>
          <a:p>
            <a:pPr algn="ctr"/>
            <a:endParaRPr lang="es-MX" sz="2400" dirty="0"/>
          </a:p>
          <a:p>
            <a:pPr algn="ctr"/>
            <a:endParaRPr lang="es-MX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D523506-8638-47E8-879B-EFD56ABD2266}"/>
              </a:ext>
            </a:extLst>
          </p:cNvPr>
          <p:cNvSpPr txBox="1"/>
          <p:nvPr/>
        </p:nvSpPr>
        <p:spPr>
          <a:xfrm>
            <a:off x="5918573" y="5504819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es-MX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OlmosMx</a:t>
            </a:r>
            <a:endParaRPr lang="es-MX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6C06C3-0A18-1339-60DB-A701C0BD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054" y="447853"/>
            <a:ext cx="4218798" cy="139000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C9E046F-DE27-8286-EDE2-2610E08396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62" t="10657" r="28202"/>
          <a:stretch/>
        </p:blipFill>
        <p:spPr>
          <a:xfrm>
            <a:off x="5081662" y="5096656"/>
            <a:ext cx="914401" cy="104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16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304F656-99ED-0AD2-B037-2836EEFA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7965"/>
            <a:ext cx="5762633" cy="3940230"/>
          </a:xfrm>
          <a:prstGeom prst="rect">
            <a:avLst/>
          </a:prstGeom>
        </p:spPr>
      </p:pic>
      <p:sp>
        <p:nvSpPr>
          <p:cNvPr id="3" name="1 Rectángulo">
            <a:extLst>
              <a:ext uri="{FF2B5EF4-FFF2-40B4-BE49-F238E27FC236}">
                <a16:creationId xmlns:a16="http://schemas.microsoft.com/office/drawing/2014/main" id="{C2397BF7-996E-FECF-744F-7EA1B8B9FE93}"/>
              </a:ext>
            </a:extLst>
          </p:cNvPr>
          <p:cNvSpPr/>
          <p:nvPr/>
        </p:nvSpPr>
        <p:spPr>
          <a:xfrm>
            <a:off x="201624" y="114687"/>
            <a:ext cx="576263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b="1" dirty="0">
                <a:solidFill>
                  <a:srgbClr val="00B050"/>
                </a:solidFill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Operatividad segura: </a:t>
            </a:r>
            <a:r>
              <a:rPr lang="es-MX" b="1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L</a:t>
            </a:r>
            <a:r>
              <a:rPr lang="es-MX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a extracción de </a:t>
            </a:r>
            <a:r>
              <a:rPr lang="es-MX" b="1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agua dulce </a:t>
            </a:r>
            <a:r>
              <a:rPr lang="es-MX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(aunque con gran heterogeneidad regional), el </a:t>
            </a:r>
            <a:r>
              <a:rPr lang="es-MX" b="1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agotamiento de la capa de ozono </a:t>
            </a:r>
            <a:r>
              <a:rPr lang="es-MX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y casi en el límite la </a:t>
            </a:r>
            <a:r>
              <a:rPr lang="es-MX" b="1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acidificación oceánica</a:t>
            </a:r>
            <a:r>
              <a:rPr lang="es-MX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. </a:t>
            </a:r>
          </a:p>
          <a:p>
            <a:pPr algn="just"/>
            <a:endParaRPr lang="es-MX" dirty="0">
              <a:latin typeface="Latha" panose="020B0604020202020204" pitchFamily="34" charset="0"/>
              <a:ea typeface="Tahoma" panose="020B0604030504040204" pitchFamily="34" charset="0"/>
              <a:cs typeface="Latha" panose="020B0604020202020204" pitchFamily="34" charset="0"/>
            </a:endParaRPr>
          </a:p>
          <a:p>
            <a:pPr algn="just"/>
            <a:r>
              <a:rPr lang="es-MX" b="1" dirty="0">
                <a:solidFill>
                  <a:srgbClr val="FFC000"/>
                </a:solidFill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Zona de riesgo medio </a:t>
            </a:r>
            <a:r>
              <a:rPr lang="es-MX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se sugiere que se encuentran el </a:t>
            </a:r>
            <a:r>
              <a:rPr lang="es-MX" b="1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cambio climático </a:t>
            </a:r>
            <a:r>
              <a:rPr lang="es-MX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y el </a:t>
            </a:r>
            <a:r>
              <a:rPr lang="es-MX" b="1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cambio de uso del suelo </a:t>
            </a:r>
            <a:r>
              <a:rPr lang="es-MX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de bosques boreales, templados y tropicales. </a:t>
            </a:r>
          </a:p>
          <a:p>
            <a:pPr algn="just"/>
            <a:endParaRPr lang="es-MX" dirty="0">
              <a:latin typeface="Latha" panose="020B0604020202020204" pitchFamily="34" charset="0"/>
              <a:ea typeface="Tahoma" panose="020B0604030504040204" pitchFamily="34" charset="0"/>
              <a:cs typeface="Latha" panose="020B0604020202020204" pitchFamily="34" charset="0"/>
            </a:endParaRPr>
          </a:p>
          <a:p>
            <a:pPr algn="just"/>
            <a:r>
              <a:rPr lang="es-MX" b="1" dirty="0">
                <a:solidFill>
                  <a:srgbClr val="FF0000"/>
                </a:solidFill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Alto riesgo: </a:t>
            </a:r>
            <a:r>
              <a:rPr lang="es-MX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Los </a:t>
            </a:r>
            <a:r>
              <a:rPr lang="es-MX" b="1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ciclos biogeoquímicos </a:t>
            </a:r>
            <a:r>
              <a:rPr lang="es-MX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del fósforo y el nitrógeno y la </a:t>
            </a:r>
            <a:r>
              <a:rPr lang="es-MX" b="1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integridad de la biosfera; </a:t>
            </a:r>
            <a:r>
              <a:rPr lang="es-MX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 podrían interferir con la estabilidad del sistema planetario; debido a su componente relacionado con la pérdida de diversidad genética.</a:t>
            </a:r>
          </a:p>
          <a:p>
            <a:pPr algn="just"/>
            <a:endParaRPr lang="es-MX" dirty="0">
              <a:latin typeface="Latha" panose="020B0604020202020204" pitchFamily="34" charset="0"/>
              <a:ea typeface="Tahoma" panose="020B0604030504040204" pitchFamily="34" charset="0"/>
              <a:cs typeface="Latha" panose="020B0604020202020204" pitchFamily="34" charset="0"/>
            </a:endParaRPr>
          </a:p>
          <a:p>
            <a:pPr algn="just"/>
            <a:r>
              <a:rPr lang="es-MX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Aún no se han podido delimitar los umbrales para la contaminación atmosférica por aerosoles, la introducción de sustancias químicas y organismos sintéticos, y la diversidad funcional de especies (</a:t>
            </a:r>
            <a:r>
              <a:rPr lang="es-MX" dirty="0" err="1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Steffen</a:t>
            </a:r>
            <a:r>
              <a:rPr lang="es-MX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 </a:t>
            </a:r>
            <a:r>
              <a:rPr lang="es-MX" i="1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et al</a:t>
            </a:r>
            <a:r>
              <a:rPr lang="es-MX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., 2015).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05DC9E-6281-0119-9AF0-E0121177B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40" y="6043691"/>
            <a:ext cx="1389318" cy="45775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5C0D67B-F6F0-9A58-F735-384E51A7A78C}"/>
              </a:ext>
            </a:extLst>
          </p:cNvPr>
          <p:cNvSpPr txBox="1"/>
          <p:nvPr/>
        </p:nvSpPr>
        <p:spPr>
          <a:xfrm>
            <a:off x="8546544" y="387934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latin typeface="Latha" panose="020B0604020202020204" pitchFamily="34" charset="0"/>
                <a:cs typeface="Latha" panose="020B0604020202020204" pitchFamily="34" charset="0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382865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C0799E4-8776-5B07-7A69-C29D3EAD63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rgbClr val="FFC000"/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BFB1DC4-BDFA-DD9B-7257-63C9A2824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73" y="249382"/>
            <a:ext cx="3893127" cy="60265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5523F2B-7D9C-C797-8258-A38BC57BC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388" y="243973"/>
            <a:ext cx="7220872" cy="3874816"/>
          </a:xfrm>
          <a:prstGeom prst="rect">
            <a:avLst/>
          </a:prstGeom>
        </p:spPr>
      </p:pic>
      <p:sp>
        <p:nvSpPr>
          <p:cNvPr id="8" name="1 CuadroTexto">
            <a:extLst>
              <a:ext uri="{FF2B5EF4-FFF2-40B4-BE49-F238E27FC236}">
                <a16:creationId xmlns:a16="http://schemas.microsoft.com/office/drawing/2014/main" id="{F2C6641F-7032-CCDE-35C4-095656585622}"/>
              </a:ext>
            </a:extLst>
          </p:cNvPr>
          <p:cNvSpPr txBox="1"/>
          <p:nvPr/>
        </p:nvSpPr>
        <p:spPr>
          <a:xfrm>
            <a:off x="4547471" y="4175187"/>
            <a:ext cx="73196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Los humanos ponen en peligro la existencia de otras especies de tres maneras fundamentales:</a:t>
            </a:r>
          </a:p>
          <a:p>
            <a:pPr algn="just"/>
            <a:endParaRPr lang="es-MX" dirty="0">
              <a:latin typeface="Latha" panose="020B0604020202020204" pitchFamily="34" charset="0"/>
              <a:ea typeface="Tahoma" panose="020B0604030504040204" pitchFamily="34" charset="0"/>
              <a:cs typeface="Latha" panose="020B0604020202020204" pitchFamily="34" charset="0"/>
            </a:endParaRPr>
          </a:p>
          <a:p>
            <a:pPr marL="257175" indent="-257175" algn="just">
              <a:buAutoNum type="arabicPeriod"/>
            </a:pPr>
            <a:r>
              <a:rPr lang="es-MX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La explotación directa en actividades como la </a:t>
            </a:r>
            <a:r>
              <a:rPr lang="es-MX" b="1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cacería.</a:t>
            </a:r>
          </a:p>
          <a:p>
            <a:pPr marL="257175" indent="-257175" algn="just">
              <a:buAutoNum type="arabicPeriod"/>
            </a:pPr>
            <a:r>
              <a:rPr lang="es-MX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El desastre biológico que produce la introducción de </a:t>
            </a:r>
            <a:r>
              <a:rPr lang="es-MX" b="1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especies exóticas</a:t>
            </a:r>
            <a:r>
              <a:rPr lang="es-MX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.</a:t>
            </a:r>
          </a:p>
          <a:p>
            <a:pPr marL="257175" indent="-257175" algn="just">
              <a:buAutoNum type="arabicPeriod"/>
            </a:pPr>
            <a:r>
              <a:rPr lang="es-MX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La más importante es la </a:t>
            </a:r>
            <a:r>
              <a:rPr lang="es-MX" b="1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destrucción y fragmentación de sus hábitats</a:t>
            </a:r>
            <a:r>
              <a:rPr lang="es-MX" dirty="0">
                <a:latin typeface="Latha" panose="020B0604020202020204" pitchFamily="34" charset="0"/>
                <a:ea typeface="Tahoma" panose="020B0604030504040204" pitchFamily="34" charset="0"/>
                <a:cs typeface="Latha" panose="020B0604020202020204" pitchFamily="34" charset="0"/>
              </a:rPr>
              <a:t>.</a:t>
            </a:r>
            <a:r>
              <a:rPr lang="es-MX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		              	          				 Richard Leakey 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(1997</a:t>
            </a:r>
            <a:r>
              <a:rPr lang="es-MX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547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431705" y="404664"/>
            <a:ext cx="537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latin typeface="Latha" pitchFamily="34" charset="0"/>
                <a:cs typeface="Latha" pitchFamily="34" charset="0"/>
              </a:rPr>
              <a:t>El problema de tráfico de primates a nivel global.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318655" y="1148552"/>
            <a:ext cx="11568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Latha" pitchFamily="34" charset="0"/>
                <a:cs typeface="Latha" pitchFamily="34" charset="0"/>
              </a:rPr>
              <a:t>A nivel global todas las especies de primates </a:t>
            </a:r>
            <a:r>
              <a:rPr lang="es-ES" sz="2000" dirty="0">
                <a:latin typeface="Latha" pitchFamily="34" charset="0"/>
                <a:cs typeface="Latha" pitchFamily="34" charset="0"/>
              </a:rPr>
              <a:t>están en peligro de extinción, por la </a:t>
            </a:r>
            <a:r>
              <a:rPr lang="es-ES" sz="2000" b="1" dirty="0">
                <a:latin typeface="Latha" pitchFamily="34" charset="0"/>
                <a:cs typeface="Latha" pitchFamily="34" charset="0"/>
              </a:rPr>
              <a:t>destrucción de los bosques tropicales</a:t>
            </a:r>
            <a:r>
              <a:rPr lang="es-ES" sz="2000" dirty="0">
                <a:latin typeface="Latha" pitchFamily="34" charset="0"/>
                <a:cs typeface="Latha" pitchFamily="34" charset="0"/>
              </a:rPr>
              <a:t>, la caza comercial de carne de animales silvestres y el </a:t>
            </a:r>
            <a:r>
              <a:rPr lang="es-ES" sz="2000" b="1" dirty="0">
                <a:latin typeface="Latha" pitchFamily="34" charset="0"/>
                <a:cs typeface="Latha" pitchFamily="34" charset="0"/>
              </a:rPr>
              <a:t>tráfico de especies.</a:t>
            </a:r>
          </a:p>
          <a:p>
            <a:pPr algn="just"/>
            <a:r>
              <a:rPr lang="es-ES" sz="2000" dirty="0">
                <a:latin typeface="Latha" pitchFamily="34" charset="0"/>
                <a:cs typeface="Latha" pitchFamily="34" charset="0"/>
              </a:rPr>
              <a:t>								                  UICN, 2010. </a:t>
            </a:r>
            <a:endParaRPr lang="es-MX" sz="2000" dirty="0">
              <a:latin typeface="Latha" pitchFamily="34" charset="0"/>
              <a:cs typeface="Latha" pitchFamily="34" charset="0"/>
            </a:endParaRPr>
          </a:p>
        </p:txBody>
      </p:sp>
      <p:pic>
        <p:nvPicPr>
          <p:cNvPr id="33794" name="Picture 2" descr="http://cmsdata.iucn.org/img/uicn_rgb_uncoated_300_46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945" y="2711969"/>
            <a:ext cx="2619400" cy="250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Juan Carlos Olmos\Pictures\ENAH 1\Primates\Congo NOV 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54" y="2027155"/>
            <a:ext cx="5361709" cy="3574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3 CuadroTexto"/>
          <p:cNvSpPr txBox="1">
            <a:spLocks noChangeArrowheads="1"/>
          </p:cNvSpPr>
          <p:nvPr/>
        </p:nvSpPr>
        <p:spPr bwMode="auto">
          <a:xfrm>
            <a:off x="1525056" y="5622418"/>
            <a:ext cx="44185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s-MX" dirty="0">
                <a:latin typeface="Latha" pitchFamily="34" charset="0"/>
                <a:cs typeface="Latha" pitchFamily="34" charset="0"/>
              </a:rPr>
              <a:t>Chimpancé huérfano en el Congo (2008).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95813E2-15ED-9703-3D33-92ED024AC9DE}"/>
              </a:ext>
            </a:extLst>
          </p:cNvPr>
          <p:cNvSpPr txBox="1"/>
          <p:nvPr/>
        </p:nvSpPr>
        <p:spPr>
          <a:xfrm>
            <a:off x="415638" y="404664"/>
            <a:ext cx="251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latin typeface="Latha" panose="020B0604020202020204" pitchFamily="34" charset="0"/>
                <a:cs typeface="Latha" panose="020B0604020202020204" pitchFamily="34" charset="0"/>
              </a:rPr>
              <a:t>ANTECEDENTES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070BEB5-F56C-F222-C363-064B52EFA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40" y="6043691"/>
            <a:ext cx="1389318" cy="4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6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419483" y="404664"/>
            <a:ext cx="3373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latin typeface="Latha" pitchFamily="34" charset="0"/>
                <a:cs typeface="Latha" pitchFamily="34" charset="0"/>
              </a:rPr>
              <a:t>El problema en México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374073" y="1039095"/>
            <a:ext cx="114854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latin typeface="Latha" pitchFamily="34" charset="0"/>
                <a:cs typeface="Latha" pitchFamily="34" charset="0"/>
              </a:rPr>
              <a:t>CAMP de Primates Mexicanos - 1994	</a:t>
            </a:r>
          </a:p>
          <a:p>
            <a:pPr algn="ctr"/>
            <a:endParaRPr lang="es-MX" sz="2000" dirty="0">
              <a:latin typeface="Latha" pitchFamily="34" charset="0"/>
              <a:cs typeface="Latha" pitchFamily="34" charset="0"/>
            </a:endParaRPr>
          </a:p>
          <a:p>
            <a:pPr algn="just"/>
            <a:r>
              <a:rPr lang="es-MX" sz="2000" dirty="0">
                <a:latin typeface="Latha" pitchFamily="34" charset="0"/>
                <a:cs typeface="Latha" pitchFamily="34" charset="0"/>
              </a:rPr>
              <a:t>Los principales factores de amenaza para los primates nativos son la pérdida y Fragmentación de hábitat, interferencia de humanos, enfermedades y problemas genéticos, </a:t>
            </a:r>
            <a:r>
              <a:rPr lang="es-MX" sz="2000" b="1" dirty="0">
                <a:latin typeface="Latha" pitchFamily="34" charset="0"/>
                <a:cs typeface="Latha" pitchFamily="34" charset="0"/>
              </a:rPr>
              <a:t>tráfico ilegal </a:t>
            </a:r>
            <a:r>
              <a:rPr lang="es-MX" sz="2000" dirty="0">
                <a:latin typeface="Latha" pitchFamily="34" charset="0"/>
                <a:cs typeface="Latha" pitchFamily="34" charset="0"/>
              </a:rPr>
              <a:t>y cacería para el consumo </a:t>
            </a:r>
          </a:p>
          <a:p>
            <a:pPr algn="just"/>
            <a:r>
              <a:rPr lang="es-MX" sz="2000" dirty="0">
                <a:latin typeface="Latha" pitchFamily="34" charset="0"/>
                <a:cs typeface="Latha" pitchFamily="34" charset="0"/>
              </a:rPr>
              <a:t> 					                      Rodríguez-Luna, </a:t>
            </a:r>
            <a:r>
              <a:rPr lang="es-MX" sz="2000" i="1" dirty="0">
                <a:latin typeface="Latha" pitchFamily="34" charset="0"/>
                <a:cs typeface="Latha" pitchFamily="34" charset="0"/>
              </a:rPr>
              <a:t>et al.</a:t>
            </a:r>
            <a:r>
              <a:rPr lang="es-MX" sz="2000" dirty="0">
                <a:latin typeface="Latha" pitchFamily="34" charset="0"/>
                <a:cs typeface="Latha" pitchFamily="34" charset="0"/>
              </a:rPr>
              <a:t> (1995).</a:t>
            </a:r>
          </a:p>
          <a:p>
            <a:pPr algn="just"/>
            <a:endParaRPr lang="es-MX" sz="2000" dirty="0">
              <a:latin typeface="Latha" pitchFamily="34" charset="0"/>
              <a:cs typeface="Latha" pitchFamily="34" charset="0"/>
            </a:endParaRPr>
          </a:p>
          <a:p>
            <a:pPr algn="ctr"/>
            <a:endParaRPr lang="es-MX" sz="2000" dirty="0">
              <a:latin typeface="Latha" pitchFamily="34" charset="0"/>
              <a:cs typeface="Latha" pitchFamily="34" charset="0"/>
            </a:endParaRPr>
          </a:p>
          <a:p>
            <a:pPr algn="ctr"/>
            <a:endParaRPr lang="es-MX" sz="2000" dirty="0">
              <a:latin typeface="Latha" pitchFamily="34" charset="0"/>
              <a:cs typeface="Latha" pitchFamily="34" charset="0"/>
            </a:endParaRPr>
          </a:p>
          <a:p>
            <a:pPr algn="ctr"/>
            <a:r>
              <a:rPr lang="es-MX" sz="2000" dirty="0">
                <a:latin typeface="Latha" pitchFamily="34" charset="0"/>
                <a:cs typeface="Latha" pitchFamily="34" charset="0"/>
              </a:rPr>
              <a:t>CAMP de Primates Mexicanos – 2006</a:t>
            </a:r>
          </a:p>
          <a:p>
            <a:pPr algn="ctr"/>
            <a:endParaRPr lang="es-MX" sz="2000" dirty="0">
              <a:latin typeface="Latha" pitchFamily="34" charset="0"/>
              <a:cs typeface="Latha" pitchFamily="34" charset="0"/>
            </a:endParaRPr>
          </a:p>
          <a:p>
            <a:pPr algn="just"/>
            <a:r>
              <a:rPr lang="es-MX" sz="2000" dirty="0">
                <a:latin typeface="Latha" pitchFamily="34" charset="0"/>
                <a:cs typeface="Latha" pitchFamily="34" charset="0"/>
              </a:rPr>
              <a:t>La UICN identificó las amenazas actuales que enfrentan los primates nativos de México, esto es la cacería, </a:t>
            </a:r>
            <a:r>
              <a:rPr lang="es-MX" sz="2000" b="1" dirty="0">
                <a:latin typeface="Latha" pitchFamily="34" charset="0"/>
                <a:cs typeface="Latha" pitchFamily="34" charset="0"/>
              </a:rPr>
              <a:t>el comercio ilegal de mascotas, </a:t>
            </a:r>
            <a:r>
              <a:rPr lang="es-MX" sz="2000" dirty="0">
                <a:latin typeface="Latha" pitchFamily="34" charset="0"/>
                <a:cs typeface="Latha" pitchFamily="34" charset="0"/>
              </a:rPr>
              <a:t>la deforestación, enfermedades, huracanes e incendios, pérdida y transformación de hábitat y fragmentación; eventos que provocan decrementos demográficos y como consecuencia endogamia </a:t>
            </a:r>
          </a:p>
          <a:p>
            <a:pPr algn="just"/>
            <a:r>
              <a:rPr lang="es-MX" sz="2000" dirty="0">
                <a:latin typeface="Latha" pitchFamily="34" charset="0"/>
                <a:cs typeface="Latha" pitchFamily="34" charset="0"/>
              </a:rPr>
              <a:t>|					    			    Rodríguez-Luna, </a:t>
            </a:r>
            <a:r>
              <a:rPr lang="es-MX" sz="2000" i="1" dirty="0">
                <a:latin typeface="Latha" pitchFamily="34" charset="0"/>
                <a:cs typeface="Latha" pitchFamily="34" charset="0"/>
              </a:rPr>
              <a:t>et al.</a:t>
            </a:r>
            <a:r>
              <a:rPr lang="es-MX" sz="2000" dirty="0">
                <a:latin typeface="Latha" pitchFamily="34" charset="0"/>
                <a:cs typeface="Latha" pitchFamily="34" charset="0"/>
              </a:rPr>
              <a:t> (2006).</a:t>
            </a:r>
          </a:p>
          <a:p>
            <a:pPr algn="just"/>
            <a:endParaRPr lang="es-MX" sz="2000" dirty="0">
              <a:latin typeface="Latha" pitchFamily="34" charset="0"/>
              <a:cs typeface="Latha" pitchFamily="34" charset="0"/>
            </a:endParaRPr>
          </a:p>
          <a:p>
            <a:pPr algn="just"/>
            <a:endParaRPr lang="es-MX" sz="2000" dirty="0">
              <a:latin typeface="Latha" pitchFamily="34" charset="0"/>
              <a:cs typeface="Latha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76CF87-2F03-9CE6-E564-55EA49D96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0" y="6043691"/>
            <a:ext cx="1389318" cy="4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8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A93DD5A-35D1-8BD3-E3B0-C13F8297A5AA}"/>
              </a:ext>
            </a:extLst>
          </p:cNvPr>
          <p:cNvSpPr txBox="1"/>
          <p:nvPr/>
        </p:nvSpPr>
        <p:spPr>
          <a:xfrm>
            <a:off x="260675" y="221441"/>
            <a:ext cx="5350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latin typeface="+mj-lt"/>
              </a:rPr>
              <a:t>E</a:t>
            </a:r>
            <a:r>
              <a:rPr lang="es-MX" sz="2000" dirty="0">
                <a:latin typeface="+mj-lt"/>
              </a:rPr>
              <a:t>n México habitan 3 spp de primates nativos: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27F2938-FD20-ED15-6D5F-93B5DEF40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346" y="4563884"/>
            <a:ext cx="2871426" cy="191906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7A81182-0276-81B4-B453-0025091FACF9}"/>
              </a:ext>
            </a:extLst>
          </p:cNvPr>
          <p:cNvSpPr txBox="1"/>
          <p:nvPr/>
        </p:nvSpPr>
        <p:spPr>
          <a:xfrm>
            <a:off x="9001334" y="6021288"/>
            <a:ext cx="2644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i="1" dirty="0">
                <a:latin typeface="+mj-lt"/>
              </a:rPr>
              <a:t>Alouatta </a:t>
            </a:r>
            <a:r>
              <a:rPr lang="es-MX" sz="1200" i="1" dirty="0" err="1">
                <a:latin typeface="+mj-lt"/>
              </a:rPr>
              <a:t>palliata</a:t>
            </a:r>
            <a:r>
              <a:rPr lang="es-MX" sz="1200" i="1" dirty="0">
                <a:latin typeface="+mj-lt"/>
              </a:rPr>
              <a:t> </a:t>
            </a:r>
            <a:r>
              <a:rPr lang="es-MX" sz="1200" dirty="0">
                <a:latin typeface="+mj-lt"/>
              </a:rPr>
              <a:t>(saraguato de manto).</a:t>
            </a:r>
          </a:p>
          <a:p>
            <a:r>
              <a:rPr lang="es-MX" sz="1200" dirty="0">
                <a:latin typeface="+mj-lt"/>
              </a:rPr>
              <a:t>Foto: </a:t>
            </a:r>
            <a:r>
              <a:rPr lang="es-MX" sz="1200" b="1" dirty="0">
                <a:latin typeface="+mj-lt"/>
              </a:rPr>
              <a:t>Carlos Rublo Valdez </a:t>
            </a:r>
            <a:r>
              <a:rPr lang="es-MX" sz="1200" dirty="0">
                <a:latin typeface="+mj-lt"/>
              </a:rPr>
              <a:t>/ EncicloVida</a:t>
            </a:r>
          </a:p>
        </p:txBody>
      </p:sp>
      <p:pic>
        <p:nvPicPr>
          <p:cNvPr id="3" name="Imagen 2" descr="Un oso panda caminando en el bosque&#10;&#10;Descripción generada automáticamente">
            <a:extLst>
              <a:ext uri="{FF2B5EF4-FFF2-40B4-BE49-F238E27FC236}">
                <a16:creationId xmlns:a16="http://schemas.microsoft.com/office/drawing/2014/main" id="{550717A6-AEE7-4B6B-C7DF-ED55AE7D1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45" y="0"/>
            <a:ext cx="6450455" cy="43684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46E86F1-A788-B332-073B-E98D31734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05431" y="976174"/>
            <a:ext cx="5939362" cy="582428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3F09DF5-0FE0-6F34-F8B1-0D1C73AAB2AB}"/>
              </a:ext>
            </a:extLst>
          </p:cNvPr>
          <p:cNvSpPr txBox="1"/>
          <p:nvPr/>
        </p:nvSpPr>
        <p:spPr>
          <a:xfrm>
            <a:off x="10151273" y="4414159"/>
            <a:ext cx="2013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i="1" dirty="0">
                <a:latin typeface="+mj-lt"/>
              </a:rPr>
              <a:t>Ateles geoffroyi </a:t>
            </a:r>
            <a:r>
              <a:rPr lang="es-MX" sz="1200" dirty="0">
                <a:latin typeface="+mj-lt"/>
              </a:rPr>
              <a:t>(mono araña)</a:t>
            </a:r>
          </a:p>
          <a:p>
            <a:r>
              <a:rPr lang="es-MX" sz="1200" dirty="0">
                <a:latin typeface="+mj-lt"/>
              </a:rPr>
              <a:t>Foto: </a:t>
            </a:r>
            <a:r>
              <a:rPr lang="es-MX" sz="1200" b="1" dirty="0">
                <a:latin typeface="+mj-lt"/>
              </a:rPr>
              <a:t>JC Olmos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A563306-A352-DFD9-72D2-50372B89CF3A}"/>
              </a:ext>
            </a:extLst>
          </p:cNvPr>
          <p:cNvSpPr txBox="1"/>
          <p:nvPr/>
        </p:nvSpPr>
        <p:spPr>
          <a:xfrm>
            <a:off x="5745514" y="6575471"/>
            <a:ext cx="315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i="1" dirty="0">
                <a:latin typeface="+mj-lt"/>
              </a:rPr>
              <a:t>Alouatta pigra </a:t>
            </a:r>
            <a:r>
              <a:rPr lang="es-MX" sz="1200" dirty="0">
                <a:latin typeface="+mj-lt"/>
              </a:rPr>
              <a:t>(saraguato maya) Foto: </a:t>
            </a:r>
            <a:r>
              <a:rPr lang="es-MX" sz="1200" b="1" dirty="0">
                <a:latin typeface="+mj-lt"/>
              </a:rPr>
              <a:t>JC Olmos</a:t>
            </a:r>
            <a:r>
              <a:rPr lang="es-MX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6597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1"/>
          <a:stretch>
            <a:fillRect/>
          </a:stretch>
        </p:blipFill>
        <p:spPr bwMode="auto">
          <a:xfrm>
            <a:off x="5061460" y="463992"/>
            <a:ext cx="6911280" cy="439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8783256" y="4863151"/>
            <a:ext cx="30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Latha" pitchFamily="34" charset="0"/>
                <a:cs typeface="Latha" pitchFamily="34" charset="0"/>
              </a:rPr>
              <a:t>Sánchez-Olmos, </a:t>
            </a:r>
            <a:r>
              <a:rPr lang="es-MX" i="1" dirty="0">
                <a:latin typeface="Latha" pitchFamily="34" charset="0"/>
                <a:cs typeface="Latha" pitchFamily="34" charset="0"/>
              </a:rPr>
              <a:t>et. al</a:t>
            </a:r>
            <a:r>
              <a:rPr lang="es-MX" dirty="0">
                <a:latin typeface="Latha" pitchFamily="34" charset="0"/>
                <a:cs typeface="Latha" pitchFamily="34" charset="0"/>
              </a:rPr>
              <a:t>, 2005</a:t>
            </a:r>
          </a:p>
        </p:txBody>
      </p:sp>
      <p:pic>
        <p:nvPicPr>
          <p:cNvPr id="3" name="2 Imagen" descr="A-JC Olmos-Respaldos.pdf - Adobe Reader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0" t="47574" r="20000" b="18457"/>
          <a:stretch/>
        </p:blipFill>
        <p:spPr>
          <a:xfrm>
            <a:off x="6325205" y="5409399"/>
            <a:ext cx="3976255" cy="10958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4281AC6-35B9-6CC1-00C5-7704CC3F3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40" y="6043691"/>
            <a:ext cx="1389318" cy="45775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1F323CA-F43C-5CA1-0AD9-C4BBFA531609}"/>
              </a:ext>
            </a:extLst>
          </p:cNvPr>
          <p:cNvSpPr txBox="1"/>
          <p:nvPr/>
        </p:nvSpPr>
        <p:spPr>
          <a:xfrm>
            <a:off x="412832" y="635327"/>
            <a:ext cx="42838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Para calcular el impacto que tiene el tráfico sobre las poblaciones de primates silvestres en México, se estimó por cuarta ocasión a los primates cautivos en México NOV 2003–MAR 2004):</a:t>
            </a:r>
          </a:p>
          <a:p>
            <a:pPr algn="just"/>
            <a:endParaRPr lang="es-MX" sz="2000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Bioterios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Colecciones privadas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Criaderos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CIVS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Latha" panose="020B0604020202020204" pitchFamily="34" charset="0"/>
                <a:cs typeface="Latha" panose="020B0604020202020204" pitchFamily="34" charset="0"/>
              </a:rPr>
              <a:t>Zoológicos</a:t>
            </a:r>
          </a:p>
        </p:txBody>
      </p:sp>
    </p:spTree>
    <p:extLst>
      <p:ext uri="{BB962C8B-B14F-4D97-AF65-F5344CB8AC3E}">
        <p14:creationId xmlns:p14="http://schemas.microsoft.com/office/powerpoint/2010/main" val="26640793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1749</Words>
  <Application>Microsoft Office PowerPoint</Application>
  <PresentationFormat>Panorámica</PresentationFormat>
  <Paragraphs>228</Paragraphs>
  <Slides>31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Latha</vt:lpstr>
      <vt:lpstr>Tahoma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CARLOS SANCHEZ OLMOS</dc:creator>
  <cp:lastModifiedBy>JUAN CARLOS SANCHEZ OLMOS</cp:lastModifiedBy>
  <cp:revision>60</cp:revision>
  <dcterms:created xsi:type="dcterms:W3CDTF">2023-11-03T02:50:28Z</dcterms:created>
  <dcterms:modified xsi:type="dcterms:W3CDTF">2024-01-30T19:56:25Z</dcterms:modified>
</cp:coreProperties>
</file>